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notesMasterIdLst>
    <p:notesMasterId r:id="rId8"/>
  </p:notesMasterIdLst>
  <p:sldIdLst>
    <p:sldId id="256" r:id="rId2"/>
    <p:sldId id="257" r:id="rId3"/>
    <p:sldId id="258" r:id="rId4"/>
    <p:sldId id="261" r:id="rId5"/>
    <p:sldId id="259" r:id="rId6"/>
    <p:sldId id="260"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8491" autoAdjust="0"/>
  </p:normalViewPr>
  <p:slideViewPr>
    <p:cSldViewPr snapToGrid="0">
      <p:cViewPr varScale="1">
        <p:scale>
          <a:sx n="67" d="100"/>
          <a:sy n="67" d="100"/>
        </p:scale>
        <p:origin x="1296"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90051F-F96E-4691-BB00-353CB24E5A7C}" type="datetimeFigureOut">
              <a:rPr lang="fr-FR" smtClean="0"/>
              <a:t>11/06/2020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E10347-6DA8-41EF-A4EA-0C4B06734DFD}" type="slidenum">
              <a:rPr lang="fr-FR" smtClean="0"/>
              <a:t>‹N°›</a:t>
            </a:fld>
            <a:endParaRPr lang="fr-FR"/>
          </a:p>
        </p:txBody>
      </p:sp>
    </p:spTree>
    <p:extLst>
      <p:ext uri="{BB962C8B-B14F-4D97-AF65-F5344CB8AC3E}">
        <p14:creationId xmlns:p14="http://schemas.microsoft.com/office/powerpoint/2010/main" val="3685702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*Liste disponible via export </a:t>
            </a:r>
            <a:r>
              <a:rPr lang="fr-FR" dirty="0" err="1"/>
              <a:t>excel</a:t>
            </a:r>
            <a:endParaRPr lang="fr-FR"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a:t>
            </a:r>
            <a:r>
              <a:rPr lang="fr-FR" dirty="0" err="1"/>
              <a:t>Scoring</a:t>
            </a:r>
            <a:r>
              <a:rPr lang="fr-FR" dirty="0"/>
              <a:t> participants : Le chef de projet peut donner « on </a:t>
            </a:r>
            <a:r>
              <a:rPr lang="fr-FR" dirty="0" err="1"/>
              <a:t>demand</a:t>
            </a:r>
            <a:r>
              <a:rPr lang="fr-FR" dirty="0"/>
              <a:t> » les notations (qui a noté qui, combien). Sera peut-être implémenté dans le studio.</a:t>
            </a:r>
          </a:p>
          <a:p>
            <a:r>
              <a:rPr lang="fr-FR" dirty="0"/>
              <a:t>***Utilisateur unique = ne compte qu’un clic par utilisateur, pas le nombre total de clic (un utilisateur peut avoir cliquer plusieurs fois au même endroit)</a:t>
            </a:r>
          </a:p>
          <a:p>
            <a:r>
              <a:rPr lang="fr-FR" dirty="0"/>
              <a:t>****</a:t>
            </a:r>
            <a:r>
              <a:rPr lang="fr-FR" sz="1200" kern="1200" dirty="0">
                <a:solidFill>
                  <a:schemeClr val="tx1"/>
                </a:solidFill>
                <a:latin typeface="+mn-lt"/>
                <a:ea typeface="+mn-ea"/>
                <a:cs typeface="+mn-cs"/>
              </a:rPr>
              <a:t>Chat sur les sessions ou sur l'événement (chat room) + un </a:t>
            </a:r>
            <a:r>
              <a:rPr lang="fr-FR" sz="1200" kern="1200" dirty="0" err="1">
                <a:solidFill>
                  <a:schemeClr val="tx1"/>
                </a:solidFill>
                <a:latin typeface="+mn-lt"/>
                <a:ea typeface="+mn-ea"/>
                <a:cs typeface="+mn-cs"/>
              </a:rPr>
              <a:t>Industry</a:t>
            </a:r>
            <a:r>
              <a:rPr lang="fr-FR" sz="1200" kern="1200" dirty="0">
                <a:solidFill>
                  <a:schemeClr val="tx1"/>
                </a:solidFill>
                <a:latin typeface="+mn-lt"/>
                <a:ea typeface="+mn-ea"/>
                <a:cs typeface="+mn-cs"/>
              </a:rPr>
              <a:t> Partner peut avoir accès à la discussion « éternellement » car elle reste disponible. Peut ainsi contacter les personnes qui ont posé des questions ou démontré de l’intérêt dans le chat.</a:t>
            </a:r>
            <a:endParaRPr lang="fr-FR" dirty="0"/>
          </a:p>
        </p:txBody>
      </p:sp>
      <p:sp>
        <p:nvSpPr>
          <p:cNvPr id="4" name="Espace réservé du numéro de diapositive 3"/>
          <p:cNvSpPr>
            <a:spLocks noGrp="1"/>
          </p:cNvSpPr>
          <p:nvPr>
            <p:ph type="sldNum" sz="quarter" idx="5"/>
          </p:nvPr>
        </p:nvSpPr>
        <p:spPr/>
        <p:txBody>
          <a:bodyPr/>
          <a:lstStyle/>
          <a:p>
            <a:fld id="{84E10347-6DA8-41EF-A4EA-0C4B06734DFD}" type="slidenum">
              <a:rPr lang="fr-FR" smtClean="0"/>
              <a:t>2</a:t>
            </a:fld>
            <a:endParaRPr lang="fr-FR"/>
          </a:p>
        </p:txBody>
      </p:sp>
    </p:spTree>
    <p:extLst>
      <p:ext uri="{BB962C8B-B14F-4D97-AF65-F5344CB8AC3E}">
        <p14:creationId xmlns:p14="http://schemas.microsoft.com/office/powerpoint/2010/main" val="1100860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latin typeface="+mn-lt"/>
                <a:ea typeface="+mn-ea"/>
                <a:cs typeface="+mn-cs"/>
              </a:rPr>
              <a:t>*Pour chaque contact envoyé, demande de rendez-vous, contact réalisé ou rdv réalisé : Données nominatives disponibles (qui, personne physique ou morale). La personne morale peut accepter rdv en tant qu’exposant en assignant ou pas commercial.</a:t>
            </a:r>
            <a:endParaRPr lang="fr-FR" dirty="0"/>
          </a:p>
          <a:p>
            <a:r>
              <a:rPr lang="fr-FR" dirty="0"/>
              <a:t>**Notes données par les contacts réalisés (participants). Accès des données nominatives via export </a:t>
            </a:r>
            <a:r>
              <a:rPr lang="fr-FR" dirty="0" err="1"/>
              <a:t>excel</a:t>
            </a:r>
            <a:r>
              <a:rPr lang="fr-FR" dirty="0"/>
              <a:t> « on </a:t>
            </a:r>
            <a:r>
              <a:rPr lang="fr-FR" dirty="0" err="1"/>
              <a:t>demand</a:t>
            </a:r>
            <a:r>
              <a:rPr lang="fr-FR" dirty="0"/>
              <a:t> »</a:t>
            </a:r>
          </a:p>
          <a:p>
            <a:r>
              <a:rPr lang="fr-FR" dirty="0"/>
              <a:t>***Pour chaque utilisateur ou exposant, les détails de toutes ses interactions sont disponibles. On peut avoir l’export individuel d’un participant – il faut les demander au chef de projet Swapcard. </a:t>
            </a:r>
          </a:p>
        </p:txBody>
      </p:sp>
      <p:sp>
        <p:nvSpPr>
          <p:cNvPr id="4" name="Espace réservé du numéro de diapositive 3"/>
          <p:cNvSpPr>
            <a:spLocks noGrp="1"/>
          </p:cNvSpPr>
          <p:nvPr>
            <p:ph type="sldNum" sz="quarter" idx="5"/>
          </p:nvPr>
        </p:nvSpPr>
        <p:spPr/>
        <p:txBody>
          <a:bodyPr/>
          <a:lstStyle/>
          <a:p>
            <a:fld id="{84E10347-6DA8-41EF-A4EA-0C4B06734DFD}" type="slidenum">
              <a:rPr lang="fr-FR" smtClean="0"/>
              <a:t>3</a:t>
            </a:fld>
            <a:endParaRPr lang="fr-FR"/>
          </a:p>
        </p:txBody>
      </p:sp>
    </p:spTree>
    <p:extLst>
      <p:ext uri="{BB962C8B-B14F-4D97-AF65-F5344CB8AC3E}">
        <p14:creationId xmlns:p14="http://schemas.microsoft.com/office/powerpoint/2010/main" val="834319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latin typeface="+mn-lt"/>
                <a:ea typeface="+mn-ea"/>
                <a:cs typeface="+mn-cs"/>
              </a:rPr>
              <a:t>*Export indiquant d’une part les inscrits à session, d’autre part les personnes qui ont regardé la session</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latin typeface="+mn-lt"/>
                <a:ea typeface="+mn-ea"/>
                <a:cs typeface="+mn-cs"/>
              </a:rPr>
              <a:t>Disponible également : la liste des gens qui ont regardé la session en replay.</a:t>
            </a:r>
            <a:endParaRPr lang="fr-FR" dirty="0"/>
          </a:p>
        </p:txBody>
      </p:sp>
      <p:sp>
        <p:nvSpPr>
          <p:cNvPr id="4" name="Espace réservé du numéro de diapositive 3"/>
          <p:cNvSpPr>
            <a:spLocks noGrp="1"/>
          </p:cNvSpPr>
          <p:nvPr>
            <p:ph type="sldNum" sz="quarter" idx="5"/>
          </p:nvPr>
        </p:nvSpPr>
        <p:spPr/>
        <p:txBody>
          <a:bodyPr/>
          <a:lstStyle/>
          <a:p>
            <a:fld id="{84E10347-6DA8-41EF-A4EA-0C4B06734DFD}" type="slidenum">
              <a:rPr lang="fr-FR" smtClean="0"/>
              <a:t>4</a:t>
            </a:fld>
            <a:endParaRPr lang="fr-FR"/>
          </a:p>
        </p:txBody>
      </p:sp>
    </p:spTree>
    <p:extLst>
      <p:ext uri="{BB962C8B-B14F-4D97-AF65-F5344CB8AC3E}">
        <p14:creationId xmlns:p14="http://schemas.microsoft.com/office/powerpoint/2010/main" val="18045947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Dans l’export, la distinction personne morale et physique est fait dans le </a:t>
            </a:r>
            <a:r>
              <a:rPr lang="fr-FR" dirty="0" err="1"/>
              <a:t>recap</a:t>
            </a:r>
            <a:r>
              <a:rPr lang="fr-FR" dirty="0"/>
              <a:t> des demandes de rendez-vous, des rendez-vous réalisé, demandes de contact, contacts réalisé.</a:t>
            </a:r>
          </a:p>
        </p:txBody>
      </p:sp>
      <p:sp>
        <p:nvSpPr>
          <p:cNvPr id="4" name="Espace réservé du numéro de diapositive 3"/>
          <p:cNvSpPr>
            <a:spLocks noGrp="1"/>
          </p:cNvSpPr>
          <p:nvPr>
            <p:ph type="sldNum" sz="quarter" idx="5"/>
          </p:nvPr>
        </p:nvSpPr>
        <p:spPr/>
        <p:txBody>
          <a:bodyPr/>
          <a:lstStyle/>
          <a:p>
            <a:fld id="{84E10347-6DA8-41EF-A4EA-0C4B06734DFD}" type="slidenum">
              <a:rPr lang="fr-FR" smtClean="0"/>
              <a:t>5</a:t>
            </a:fld>
            <a:endParaRPr lang="fr-FR"/>
          </a:p>
        </p:txBody>
      </p:sp>
    </p:spTree>
    <p:extLst>
      <p:ext uri="{BB962C8B-B14F-4D97-AF65-F5344CB8AC3E}">
        <p14:creationId xmlns:p14="http://schemas.microsoft.com/office/powerpoint/2010/main" val="30544046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84E10347-6DA8-41EF-A4EA-0C4B06734DFD}" type="slidenum">
              <a:rPr lang="fr-FR" smtClean="0"/>
              <a:t>6</a:t>
            </a:fld>
            <a:endParaRPr lang="fr-FR"/>
          </a:p>
        </p:txBody>
      </p:sp>
    </p:spTree>
    <p:extLst>
      <p:ext uri="{BB962C8B-B14F-4D97-AF65-F5344CB8AC3E}">
        <p14:creationId xmlns:p14="http://schemas.microsoft.com/office/powerpoint/2010/main" val="35213959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E1A06-8754-4870-9E44-E39BADAD98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527F020-BBC3-49BB-91C2-5B2CBD64B3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7C0C22-EBDA-4130-87AE-CB28BC19B077}"/>
              </a:ext>
            </a:extLst>
          </p:cNvPr>
          <p:cNvSpPr>
            <a:spLocks noGrp="1"/>
          </p:cNvSpPr>
          <p:nvPr>
            <p:ph type="dt" sz="half" idx="10"/>
          </p:nvPr>
        </p:nvSpPr>
        <p:spPr/>
        <p:txBody>
          <a:bodyPr/>
          <a:lstStyle/>
          <a:p>
            <a:fld id="{82EDB8D0-98ED-4B86-9D5F-E61ADC70144D}" type="datetimeFigureOut">
              <a:rPr lang="en-US" smtClean="0"/>
              <a:t>6/11/2020</a:t>
            </a:fld>
            <a:endParaRPr lang="en-US" dirty="0"/>
          </a:p>
        </p:txBody>
      </p:sp>
      <p:sp>
        <p:nvSpPr>
          <p:cNvPr id="5" name="Footer Placeholder 4">
            <a:extLst>
              <a:ext uri="{FF2B5EF4-FFF2-40B4-BE49-F238E27FC236}">
                <a16:creationId xmlns:a16="http://schemas.microsoft.com/office/drawing/2014/main" id="{E2A419A8-07CA-4A4C-AEC2-C40D4D50AF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FA7B86-E610-42EA-B4DC-C2F447785273}"/>
              </a:ext>
            </a:extLst>
          </p:cNvPr>
          <p:cNvSpPr>
            <a:spLocks noGrp="1"/>
          </p:cNvSpPr>
          <p:nvPr>
            <p:ph type="sldNum" sz="quarter" idx="12"/>
          </p:nvPr>
        </p:nvSpPr>
        <p:spPr/>
        <p:txBody>
          <a:bodyPr/>
          <a:lstStyle/>
          <a:p>
            <a:fld id="{4854181D-6920-4594-9A5D-6CE56DC9F8B2}" type="slidenum">
              <a:rPr lang="en-US" smtClean="0"/>
              <a:t>‹N°›</a:t>
            </a:fld>
            <a:endParaRPr lang="en-US"/>
          </a:p>
        </p:txBody>
      </p:sp>
      <p:sp>
        <p:nvSpPr>
          <p:cNvPr id="7" name="Freeform: Shape 6">
            <a:extLst>
              <a:ext uri="{FF2B5EF4-FFF2-40B4-BE49-F238E27FC236}">
                <a16:creationId xmlns:a16="http://schemas.microsoft.com/office/drawing/2014/main" id="{8A7BA06D-B3FF-4E91-8639-B4569AE3AA23}"/>
              </a:ext>
            </a:extLst>
          </p:cNvPr>
          <p:cNvSpPr/>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Arc 7">
            <a:extLst>
              <a:ext uri="{FF2B5EF4-FFF2-40B4-BE49-F238E27FC236}">
                <a16:creationId xmlns:a16="http://schemas.microsoft.com/office/drawing/2014/main" id="{2B30C86D-5A07-48BC-9C9D-6F9A2DB1E9E1}"/>
              </a:ext>
            </a:extLst>
          </p:cNvPr>
          <p:cNvSpPr/>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87612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6E5D1-6D19-4E7F-9B4E-42326B7716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D2A06C-F91A-4ADC-9CD2-61F0A4D7EE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43AA9A-2280-4F63-8B3D-20742AE6901F}"/>
              </a:ext>
            </a:extLst>
          </p:cNvPr>
          <p:cNvSpPr>
            <a:spLocks noGrp="1"/>
          </p:cNvSpPr>
          <p:nvPr>
            <p:ph type="dt" sz="half" idx="10"/>
          </p:nvPr>
        </p:nvSpPr>
        <p:spPr/>
        <p:txBody>
          <a:bodyPr/>
          <a:lstStyle/>
          <a:p>
            <a:fld id="{82EDB8D0-98ED-4B86-9D5F-E61ADC70144D}" type="datetimeFigureOut">
              <a:rPr lang="en-US" smtClean="0"/>
              <a:t>6/11/2020</a:t>
            </a:fld>
            <a:endParaRPr lang="en-US"/>
          </a:p>
        </p:txBody>
      </p:sp>
      <p:sp>
        <p:nvSpPr>
          <p:cNvPr id="5" name="Footer Placeholder 4">
            <a:extLst>
              <a:ext uri="{FF2B5EF4-FFF2-40B4-BE49-F238E27FC236}">
                <a16:creationId xmlns:a16="http://schemas.microsoft.com/office/drawing/2014/main" id="{E40D986B-E58E-43B6-8A80-FFA9D8F748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140D36-2E71-4F27-967F-7A3E4C6EE197}"/>
              </a:ext>
            </a:extLst>
          </p:cNvPr>
          <p:cNvSpPr>
            <a:spLocks noGrp="1"/>
          </p:cNvSpPr>
          <p:nvPr>
            <p:ph type="sldNum" sz="quarter" idx="12"/>
          </p:nvPr>
        </p:nvSpPr>
        <p:spPr/>
        <p:txBody>
          <a:bodyPr/>
          <a:lstStyle/>
          <a:p>
            <a:fld id="{4854181D-6920-4594-9A5D-6CE56DC9F8B2}" type="slidenum">
              <a:rPr lang="en-US" smtClean="0"/>
              <a:t>‹N°›</a:t>
            </a:fld>
            <a:endParaRPr lang="en-US"/>
          </a:p>
        </p:txBody>
      </p:sp>
      <p:sp>
        <p:nvSpPr>
          <p:cNvPr id="7" name="Freeform: Shape 6">
            <a:extLst>
              <a:ext uri="{FF2B5EF4-FFF2-40B4-BE49-F238E27FC236}">
                <a16:creationId xmlns:a16="http://schemas.microsoft.com/office/drawing/2014/main" id="{C1609904-5327-4D2C-A445-B270A00F3B5F}"/>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30FC7BEC-08C5-4D95-9C84-B48BC8AD1C9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6919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1FEA3D-0C7F-45CD-B6A0-942F707B36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8B8A12-BCE6-4D03-A637-1DEC8924BEF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749755-9FF4-428A-AEB7-1A6477466741}"/>
              </a:ext>
            </a:extLst>
          </p:cNvPr>
          <p:cNvSpPr>
            <a:spLocks noGrp="1"/>
          </p:cNvSpPr>
          <p:nvPr>
            <p:ph type="dt" sz="half" idx="10"/>
          </p:nvPr>
        </p:nvSpPr>
        <p:spPr/>
        <p:txBody>
          <a:bodyPr/>
          <a:lstStyle/>
          <a:p>
            <a:fld id="{82EDB8D0-98ED-4B86-9D5F-E61ADC70144D}" type="datetimeFigureOut">
              <a:rPr lang="en-US" smtClean="0"/>
              <a:t>6/11/2020</a:t>
            </a:fld>
            <a:endParaRPr lang="en-US"/>
          </a:p>
        </p:txBody>
      </p:sp>
      <p:sp>
        <p:nvSpPr>
          <p:cNvPr id="5" name="Footer Placeholder 4">
            <a:extLst>
              <a:ext uri="{FF2B5EF4-FFF2-40B4-BE49-F238E27FC236}">
                <a16:creationId xmlns:a16="http://schemas.microsoft.com/office/drawing/2014/main" id="{A5141836-11E2-49FD-877D-53B74514A9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D24C42-4B05-4EEF-BE14-29041EC9C0E5}"/>
              </a:ext>
            </a:extLst>
          </p:cNvPr>
          <p:cNvSpPr>
            <a:spLocks noGrp="1"/>
          </p:cNvSpPr>
          <p:nvPr>
            <p:ph type="sldNum" sz="quarter" idx="12"/>
          </p:nvPr>
        </p:nvSpPr>
        <p:spPr/>
        <p:txBody>
          <a:bodyPr/>
          <a:lstStyle/>
          <a:p>
            <a:fld id="{4854181D-6920-4594-9A5D-6CE56DC9F8B2}" type="slidenum">
              <a:rPr lang="en-US" smtClean="0"/>
              <a:t>‹N°›</a:t>
            </a:fld>
            <a:endParaRPr lang="en-US"/>
          </a:p>
        </p:txBody>
      </p:sp>
      <p:sp>
        <p:nvSpPr>
          <p:cNvPr id="7" name="Freeform: Shape 6">
            <a:extLst>
              <a:ext uri="{FF2B5EF4-FFF2-40B4-BE49-F238E27FC236}">
                <a16:creationId xmlns:a16="http://schemas.microsoft.com/office/drawing/2014/main" id="{5BADDEB1-F604-408B-B02A-A2814606E6AF}"/>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D8DF7987-332F-4D6C-81C3-990F39C76C96}"/>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998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FF209-11EE-4A3F-9685-A155FECD0D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47AF11-F208-4FDA-9E19-D6CA3472134E}"/>
              </a:ext>
            </a:extLst>
          </p:cNvPr>
          <p:cNvSpPr>
            <a:spLocks noGrp="1"/>
          </p:cNvSpPr>
          <p:nvPr>
            <p:ph idx="1"/>
          </p:nvPr>
        </p:nvSpPr>
        <p:spPr>
          <a:xfrm>
            <a:off x="838200" y="1825625"/>
            <a:ext cx="10515600" cy="3859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E82FA1-02B7-467E-9F16-D178149407C5}"/>
              </a:ext>
            </a:extLst>
          </p:cNvPr>
          <p:cNvSpPr>
            <a:spLocks noGrp="1"/>
          </p:cNvSpPr>
          <p:nvPr>
            <p:ph type="dt" sz="half" idx="10"/>
          </p:nvPr>
        </p:nvSpPr>
        <p:spPr/>
        <p:txBody>
          <a:bodyPr/>
          <a:lstStyle/>
          <a:p>
            <a:fld id="{82EDB8D0-98ED-4B86-9D5F-E61ADC70144D}" type="datetimeFigureOut">
              <a:rPr lang="en-US" smtClean="0"/>
              <a:t>6/11/2020</a:t>
            </a:fld>
            <a:endParaRPr lang="en-US" dirty="0"/>
          </a:p>
        </p:txBody>
      </p:sp>
      <p:sp>
        <p:nvSpPr>
          <p:cNvPr id="5" name="Footer Placeholder 4">
            <a:extLst>
              <a:ext uri="{FF2B5EF4-FFF2-40B4-BE49-F238E27FC236}">
                <a16:creationId xmlns:a16="http://schemas.microsoft.com/office/drawing/2014/main" id="{6D389247-FB8A-4494-859B-B3754B02A5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CA5B62-3338-46A5-B381-A63B88CB0DDA}"/>
              </a:ext>
            </a:extLst>
          </p:cNvPr>
          <p:cNvSpPr>
            <a:spLocks noGrp="1"/>
          </p:cNvSpPr>
          <p:nvPr>
            <p:ph type="sldNum" sz="quarter" idx="12"/>
          </p:nvPr>
        </p:nvSpPr>
        <p:spPr/>
        <p:txBody>
          <a:bodyPr/>
          <a:lstStyle/>
          <a:p>
            <a:fld id="{4854181D-6920-4594-9A5D-6CE56DC9F8B2}" type="slidenum">
              <a:rPr lang="en-US" smtClean="0"/>
              <a:t>‹N°›</a:t>
            </a:fld>
            <a:endParaRPr lang="en-US"/>
          </a:p>
        </p:txBody>
      </p:sp>
      <p:sp>
        <p:nvSpPr>
          <p:cNvPr id="7" name="Freeform: Shape 6">
            <a:extLst>
              <a:ext uri="{FF2B5EF4-FFF2-40B4-BE49-F238E27FC236}">
                <a16:creationId xmlns:a16="http://schemas.microsoft.com/office/drawing/2014/main" id="{23DA7759-3209-4FE2-96D1-4EEDD81E9EA0}"/>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41460DAD-8769-4C9F-9C8C-BB0443909D76}"/>
              </a:ext>
            </a:extLst>
          </p:cNvPr>
          <p:cNvSpPr/>
          <p:nvPr/>
        </p:nvSpPr>
        <p:spPr>
          <a:xfrm flipH="1">
            <a:off x="12353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23912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C0001-5D76-45A0-A9F4-7172BDDD5D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1462C4-0E4B-4DB7-A8BF-FE55142760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A5F313-1240-47AE-A026-7F349292B5CA}"/>
              </a:ext>
            </a:extLst>
          </p:cNvPr>
          <p:cNvSpPr>
            <a:spLocks noGrp="1"/>
          </p:cNvSpPr>
          <p:nvPr>
            <p:ph type="dt" sz="half" idx="10"/>
          </p:nvPr>
        </p:nvSpPr>
        <p:spPr/>
        <p:txBody>
          <a:bodyPr/>
          <a:lstStyle/>
          <a:p>
            <a:fld id="{82EDB8D0-98ED-4B86-9D5F-E61ADC70144D}" type="datetimeFigureOut">
              <a:rPr lang="en-US" smtClean="0"/>
              <a:t>6/11/2020</a:t>
            </a:fld>
            <a:endParaRPr lang="en-US"/>
          </a:p>
        </p:txBody>
      </p:sp>
      <p:sp>
        <p:nvSpPr>
          <p:cNvPr id="5" name="Footer Placeholder 4">
            <a:extLst>
              <a:ext uri="{FF2B5EF4-FFF2-40B4-BE49-F238E27FC236}">
                <a16:creationId xmlns:a16="http://schemas.microsoft.com/office/drawing/2014/main" id="{22448158-6132-4335-B8E1-F6A8963837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94C5B6-1598-48B4-9B3A-3078FDBE90B7}"/>
              </a:ext>
            </a:extLst>
          </p:cNvPr>
          <p:cNvSpPr>
            <a:spLocks noGrp="1"/>
          </p:cNvSpPr>
          <p:nvPr>
            <p:ph type="sldNum" sz="quarter" idx="12"/>
          </p:nvPr>
        </p:nvSpPr>
        <p:spPr/>
        <p:txBody>
          <a:bodyPr/>
          <a:lstStyle/>
          <a:p>
            <a:fld id="{4854181D-6920-4594-9A5D-6CE56DC9F8B2}" type="slidenum">
              <a:rPr lang="en-US" smtClean="0"/>
              <a:t>‹N°›</a:t>
            </a:fld>
            <a:endParaRPr lang="en-US"/>
          </a:p>
        </p:txBody>
      </p:sp>
      <p:sp>
        <p:nvSpPr>
          <p:cNvPr id="9" name="Freeform: Shape 8">
            <a:extLst>
              <a:ext uri="{FF2B5EF4-FFF2-40B4-BE49-F238E27FC236}">
                <a16:creationId xmlns:a16="http://schemas.microsoft.com/office/drawing/2014/main" id="{FEDBDD32-D3EE-4848-A112-BA814D4631CD}"/>
              </a:ext>
            </a:extLst>
          </p:cNvPr>
          <p:cNvSpPr/>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61350361-843C-49D0-BD6A-ECDBA3842BA0}"/>
              </a:ext>
            </a:extLst>
          </p:cNvPr>
          <p:cNvSpPr/>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3405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BFD05-2CB2-4A7E-89E7-57615BA82B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9532B8-D460-476D-816F-725E8D96C0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6F7120F-70AF-4ED5-B364-3AA55C6B44B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3D8B65F-F709-469F-9961-4D01896CAA12}"/>
              </a:ext>
            </a:extLst>
          </p:cNvPr>
          <p:cNvSpPr>
            <a:spLocks noGrp="1"/>
          </p:cNvSpPr>
          <p:nvPr>
            <p:ph type="dt" sz="half" idx="10"/>
          </p:nvPr>
        </p:nvSpPr>
        <p:spPr/>
        <p:txBody>
          <a:bodyPr/>
          <a:lstStyle/>
          <a:p>
            <a:fld id="{82EDB8D0-98ED-4B86-9D5F-E61ADC70144D}" type="datetimeFigureOut">
              <a:rPr lang="en-US" smtClean="0"/>
              <a:t>6/11/2020</a:t>
            </a:fld>
            <a:endParaRPr lang="en-US"/>
          </a:p>
        </p:txBody>
      </p:sp>
      <p:sp>
        <p:nvSpPr>
          <p:cNvPr id="6" name="Footer Placeholder 5">
            <a:extLst>
              <a:ext uri="{FF2B5EF4-FFF2-40B4-BE49-F238E27FC236}">
                <a16:creationId xmlns:a16="http://schemas.microsoft.com/office/drawing/2014/main" id="{B781C6BC-B23D-48BC-AD44-654DDB8D01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00D60B-86A1-479D-BCE8-06D2C3DBC94E}"/>
              </a:ext>
            </a:extLst>
          </p:cNvPr>
          <p:cNvSpPr>
            <a:spLocks noGrp="1"/>
          </p:cNvSpPr>
          <p:nvPr>
            <p:ph type="sldNum" sz="quarter" idx="12"/>
          </p:nvPr>
        </p:nvSpPr>
        <p:spPr/>
        <p:txBody>
          <a:bodyPr/>
          <a:lstStyle/>
          <a:p>
            <a:fld id="{4854181D-6920-4594-9A5D-6CE56DC9F8B2}" type="slidenum">
              <a:rPr lang="en-US" smtClean="0"/>
              <a:t>‹N°›</a:t>
            </a:fld>
            <a:endParaRPr lang="en-US"/>
          </a:p>
        </p:txBody>
      </p:sp>
      <p:sp>
        <p:nvSpPr>
          <p:cNvPr id="8" name="Freeform: Shape 7">
            <a:extLst>
              <a:ext uri="{FF2B5EF4-FFF2-40B4-BE49-F238E27FC236}">
                <a16:creationId xmlns:a16="http://schemas.microsoft.com/office/drawing/2014/main" id="{B4EC5136-99DA-40B5-8F79-5C3A56D38BA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4F8FB775-26C4-41BA-837C-4478D48D215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5848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2983E-E761-4429-9203-7FE8B2DB67E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21E9B7-62BE-49BA-AC6B-55250D6627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41A3FD-B90A-4C31-BD6B-581F9E2E0E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0D1D55-B722-4968-B171-AF3B462DDA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1085A8-02C2-4E7F-935E-5AEECBAD19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8A5018-8A77-40E8-B159-4894ECF228B1}"/>
              </a:ext>
            </a:extLst>
          </p:cNvPr>
          <p:cNvSpPr>
            <a:spLocks noGrp="1"/>
          </p:cNvSpPr>
          <p:nvPr>
            <p:ph type="dt" sz="half" idx="10"/>
          </p:nvPr>
        </p:nvSpPr>
        <p:spPr/>
        <p:txBody>
          <a:bodyPr/>
          <a:lstStyle/>
          <a:p>
            <a:fld id="{82EDB8D0-98ED-4B86-9D5F-E61ADC70144D}" type="datetimeFigureOut">
              <a:rPr lang="en-US" smtClean="0"/>
              <a:t>6/11/2020</a:t>
            </a:fld>
            <a:endParaRPr lang="en-US"/>
          </a:p>
        </p:txBody>
      </p:sp>
      <p:sp>
        <p:nvSpPr>
          <p:cNvPr id="8" name="Footer Placeholder 7">
            <a:extLst>
              <a:ext uri="{FF2B5EF4-FFF2-40B4-BE49-F238E27FC236}">
                <a16:creationId xmlns:a16="http://schemas.microsoft.com/office/drawing/2014/main" id="{8AD79441-8908-4461-9FDD-BCE6388370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8D29F7D-B101-4950-A2C0-F350FB26D45F}"/>
              </a:ext>
            </a:extLst>
          </p:cNvPr>
          <p:cNvSpPr>
            <a:spLocks noGrp="1"/>
          </p:cNvSpPr>
          <p:nvPr>
            <p:ph type="sldNum" sz="quarter" idx="12"/>
          </p:nvPr>
        </p:nvSpPr>
        <p:spPr/>
        <p:txBody>
          <a:bodyPr/>
          <a:lstStyle/>
          <a:p>
            <a:fld id="{4854181D-6920-4594-9A5D-6CE56DC9F8B2}" type="slidenum">
              <a:rPr lang="en-US" smtClean="0"/>
              <a:t>‹N°›</a:t>
            </a:fld>
            <a:endParaRPr lang="en-US"/>
          </a:p>
        </p:txBody>
      </p:sp>
      <p:sp>
        <p:nvSpPr>
          <p:cNvPr id="10" name="Freeform: Shape 9">
            <a:extLst>
              <a:ext uri="{FF2B5EF4-FFF2-40B4-BE49-F238E27FC236}">
                <a16:creationId xmlns:a16="http://schemas.microsoft.com/office/drawing/2014/main" id="{862D7398-9A79-4B24-9C7D-F0DEED57C70B}"/>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C07F28CD-1873-4E36-A064-2D25E0A8501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99414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11BF3-02E8-4EB7-818E-652B82CF2C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4D3190-B78C-42F1-9D62-F523886BBE51}"/>
              </a:ext>
            </a:extLst>
          </p:cNvPr>
          <p:cNvSpPr>
            <a:spLocks noGrp="1"/>
          </p:cNvSpPr>
          <p:nvPr>
            <p:ph type="dt" sz="half" idx="10"/>
          </p:nvPr>
        </p:nvSpPr>
        <p:spPr/>
        <p:txBody>
          <a:bodyPr/>
          <a:lstStyle/>
          <a:p>
            <a:fld id="{82EDB8D0-98ED-4B86-9D5F-E61ADC70144D}" type="datetimeFigureOut">
              <a:rPr lang="en-US" smtClean="0"/>
              <a:t>6/11/2020</a:t>
            </a:fld>
            <a:endParaRPr lang="en-US"/>
          </a:p>
        </p:txBody>
      </p:sp>
      <p:sp>
        <p:nvSpPr>
          <p:cNvPr id="4" name="Footer Placeholder 3">
            <a:extLst>
              <a:ext uri="{FF2B5EF4-FFF2-40B4-BE49-F238E27FC236}">
                <a16:creationId xmlns:a16="http://schemas.microsoft.com/office/drawing/2014/main" id="{EA381C40-F9FC-4D58-8508-F0632DF5A0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01CBCC-4CC2-49BD-B155-01E0F4D798BE}"/>
              </a:ext>
            </a:extLst>
          </p:cNvPr>
          <p:cNvSpPr>
            <a:spLocks noGrp="1"/>
          </p:cNvSpPr>
          <p:nvPr>
            <p:ph type="sldNum" sz="quarter" idx="12"/>
          </p:nvPr>
        </p:nvSpPr>
        <p:spPr/>
        <p:txBody>
          <a:bodyPr/>
          <a:lstStyle/>
          <a:p>
            <a:fld id="{4854181D-6920-4594-9A5D-6CE56DC9F8B2}" type="slidenum">
              <a:rPr lang="en-US" smtClean="0"/>
              <a:t>‹N°›</a:t>
            </a:fld>
            <a:endParaRPr lang="en-US"/>
          </a:p>
        </p:txBody>
      </p:sp>
      <p:sp>
        <p:nvSpPr>
          <p:cNvPr id="6" name="Freeform: Shape 5">
            <a:extLst>
              <a:ext uri="{FF2B5EF4-FFF2-40B4-BE49-F238E27FC236}">
                <a16:creationId xmlns:a16="http://schemas.microsoft.com/office/drawing/2014/main" id="{DC13EF9C-0B5A-4364-91AA-E5DD5B536E54}"/>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Freeform: Shape 6">
            <a:extLst>
              <a:ext uri="{FF2B5EF4-FFF2-40B4-BE49-F238E27FC236}">
                <a16:creationId xmlns:a16="http://schemas.microsoft.com/office/drawing/2014/main" id="{8F674475-6327-490A-BD7F-084F5C07F2E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4579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024287-C9B9-48AC-8E4D-A282DE2F44F5}"/>
              </a:ext>
            </a:extLst>
          </p:cNvPr>
          <p:cNvSpPr>
            <a:spLocks noGrp="1"/>
          </p:cNvSpPr>
          <p:nvPr>
            <p:ph type="dt" sz="half" idx="10"/>
          </p:nvPr>
        </p:nvSpPr>
        <p:spPr/>
        <p:txBody>
          <a:bodyPr/>
          <a:lstStyle/>
          <a:p>
            <a:fld id="{82EDB8D0-98ED-4B86-9D5F-E61ADC70144D}" type="datetimeFigureOut">
              <a:rPr lang="en-US" smtClean="0"/>
              <a:t>6/11/2020</a:t>
            </a:fld>
            <a:endParaRPr lang="en-US"/>
          </a:p>
        </p:txBody>
      </p:sp>
      <p:sp>
        <p:nvSpPr>
          <p:cNvPr id="3" name="Footer Placeholder 2">
            <a:extLst>
              <a:ext uri="{FF2B5EF4-FFF2-40B4-BE49-F238E27FC236}">
                <a16:creationId xmlns:a16="http://schemas.microsoft.com/office/drawing/2014/main" id="{2D34C9A2-75A7-4164-B3B8-E6A9D60BA0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CBE73CE-2859-4D49-A9EC-26AF3FBDF6A3}"/>
              </a:ext>
            </a:extLst>
          </p:cNvPr>
          <p:cNvSpPr>
            <a:spLocks noGrp="1"/>
          </p:cNvSpPr>
          <p:nvPr>
            <p:ph type="sldNum" sz="quarter" idx="12"/>
          </p:nvPr>
        </p:nvSpPr>
        <p:spPr/>
        <p:txBody>
          <a:bodyPr/>
          <a:lstStyle/>
          <a:p>
            <a:fld id="{4854181D-6920-4594-9A5D-6CE56DC9F8B2}" type="slidenum">
              <a:rPr lang="en-US" smtClean="0"/>
              <a:t>‹N°›</a:t>
            </a:fld>
            <a:endParaRPr lang="en-US"/>
          </a:p>
        </p:txBody>
      </p:sp>
      <p:sp>
        <p:nvSpPr>
          <p:cNvPr id="5" name="Freeform: Shape 4">
            <a:extLst>
              <a:ext uri="{FF2B5EF4-FFF2-40B4-BE49-F238E27FC236}">
                <a16:creationId xmlns:a16="http://schemas.microsoft.com/office/drawing/2014/main" id="{AA5ED585-FEBB-4DAD-84C0-97BEE6C360C3}"/>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Freeform: Shape 5">
            <a:extLst>
              <a:ext uri="{FF2B5EF4-FFF2-40B4-BE49-F238E27FC236}">
                <a16:creationId xmlns:a16="http://schemas.microsoft.com/office/drawing/2014/main" id="{EF6AC352-A720-4DB3-87CA-A33B0607CA2F}"/>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3588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FC812-4DB6-4F98-9404-29C191D3BA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F0855E-0CD6-47DD-B648-4C84C783D7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50082B-17D7-4D61-8AEB-81517D85D2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70783-FF31-4C4E-9196-EB169B209747}"/>
              </a:ext>
            </a:extLst>
          </p:cNvPr>
          <p:cNvSpPr>
            <a:spLocks noGrp="1"/>
          </p:cNvSpPr>
          <p:nvPr>
            <p:ph type="dt" sz="half" idx="10"/>
          </p:nvPr>
        </p:nvSpPr>
        <p:spPr/>
        <p:txBody>
          <a:bodyPr/>
          <a:lstStyle/>
          <a:p>
            <a:fld id="{82EDB8D0-98ED-4B86-9D5F-E61ADC70144D}" type="datetimeFigureOut">
              <a:rPr lang="en-US" smtClean="0"/>
              <a:t>6/11/2020</a:t>
            </a:fld>
            <a:endParaRPr lang="en-US"/>
          </a:p>
        </p:txBody>
      </p:sp>
      <p:sp>
        <p:nvSpPr>
          <p:cNvPr id="6" name="Footer Placeholder 5">
            <a:extLst>
              <a:ext uri="{FF2B5EF4-FFF2-40B4-BE49-F238E27FC236}">
                <a16:creationId xmlns:a16="http://schemas.microsoft.com/office/drawing/2014/main" id="{7D92E260-747D-40FD-A062-9DD5E6835A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E50A0-1E05-49C5-88C9-46267751201F}"/>
              </a:ext>
            </a:extLst>
          </p:cNvPr>
          <p:cNvSpPr>
            <a:spLocks noGrp="1"/>
          </p:cNvSpPr>
          <p:nvPr>
            <p:ph type="sldNum" sz="quarter" idx="12"/>
          </p:nvPr>
        </p:nvSpPr>
        <p:spPr/>
        <p:txBody>
          <a:bodyPr/>
          <a:lstStyle/>
          <a:p>
            <a:fld id="{4854181D-6920-4594-9A5D-6CE56DC9F8B2}" type="slidenum">
              <a:rPr lang="en-US" smtClean="0"/>
              <a:t>‹N°›</a:t>
            </a:fld>
            <a:endParaRPr lang="en-US"/>
          </a:p>
        </p:txBody>
      </p:sp>
      <p:sp>
        <p:nvSpPr>
          <p:cNvPr id="8" name="Freeform: Shape 7">
            <a:extLst>
              <a:ext uri="{FF2B5EF4-FFF2-40B4-BE49-F238E27FC236}">
                <a16:creationId xmlns:a16="http://schemas.microsoft.com/office/drawing/2014/main" id="{2C155C63-9F58-4422-B669-F9748628067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385DBA62-0EDB-47AA-86C7-90463BC9B308}"/>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52050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D7521-E43D-41D1-B458-26B20DC6DD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2472CF2-2653-4B98-A416-D7A0A860EC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6EF87F5-0B10-4AC7-9599-F088C5E796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A07CB7-0520-4D64-B76C-C31AC557832D}"/>
              </a:ext>
            </a:extLst>
          </p:cNvPr>
          <p:cNvSpPr>
            <a:spLocks noGrp="1"/>
          </p:cNvSpPr>
          <p:nvPr>
            <p:ph type="dt" sz="half" idx="10"/>
          </p:nvPr>
        </p:nvSpPr>
        <p:spPr/>
        <p:txBody>
          <a:bodyPr/>
          <a:lstStyle/>
          <a:p>
            <a:fld id="{82EDB8D0-98ED-4B86-9D5F-E61ADC70144D}" type="datetimeFigureOut">
              <a:rPr lang="en-US" smtClean="0"/>
              <a:t>6/11/2020</a:t>
            </a:fld>
            <a:endParaRPr lang="en-US"/>
          </a:p>
        </p:txBody>
      </p:sp>
      <p:sp>
        <p:nvSpPr>
          <p:cNvPr id="6" name="Footer Placeholder 5">
            <a:extLst>
              <a:ext uri="{FF2B5EF4-FFF2-40B4-BE49-F238E27FC236}">
                <a16:creationId xmlns:a16="http://schemas.microsoft.com/office/drawing/2014/main" id="{92EEB226-AD45-45DF-AAB5-5513AE732A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E96AEB-9481-4CCE-B110-FEDD334835B8}"/>
              </a:ext>
            </a:extLst>
          </p:cNvPr>
          <p:cNvSpPr>
            <a:spLocks noGrp="1"/>
          </p:cNvSpPr>
          <p:nvPr>
            <p:ph type="sldNum" sz="quarter" idx="12"/>
          </p:nvPr>
        </p:nvSpPr>
        <p:spPr/>
        <p:txBody>
          <a:bodyPr/>
          <a:lstStyle/>
          <a:p>
            <a:fld id="{4854181D-6920-4594-9A5D-6CE56DC9F8B2}" type="slidenum">
              <a:rPr lang="en-US" smtClean="0"/>
              <a:t>‹N°›</a:t>
            </a:fld>
            <a:endParaRPr lang="en-US"/>
          </a:p>
        </p:txBody>
      </p:sp>
      <p:sp>
        <p:nvSpPr>
          <p:cNvPr id="8" name="Freeform: Shape 7">
            <a:extLst>
              <a:ext uri="{FF2B5EF4-FFF2-40B4-BE49-F238E27FC236}">
                <a16:creationId xmlns:a16="http://schemas.microsoft.com/office/drawing/2014/main" id="{6BA9707F-7BCE-464F-BF45-E216527084EE}"/>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BC589723-2CC8-49D1-B4E1-36FECED6A2D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40514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EC5685-19F1-49DA-ADE5-D5D32F1659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FFC0A4D-22A1-4554-B5DE-887974F4DF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D5CDC-F2CE-410E-AD13-DDC235C71C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cap="none" spc="0" baseline="0">
                <a:solidFill>
                  <a:schemeClr val="tx1">
                    <a:tint val="75000"/>
                  </a:schemeClr>
                </a:solidFill>
                <a:latin typeface="+mn-lt"/>
              </a:defRPr>
            </a:lvl1pPr>
          </a:lstStyle>
          <a:p>
            <a:fld id="{82EDB8D0-98ED-4B86-9D5F-E61ADC70144D}" type="datetimeFigureOut">
              <a:rPr lang="en-US" smtClean="0"/>
              <a:pPr/>
              <a:t>6/11/2020</a:t>
            </a:fld>
            <a:endParaRPr lang="en-US" dirty="0"/>
          </a:p>
        </p:txBody>
      </p:sp>
      <p:sp>
        <p:nvSpPr>
          <p:cNvPr id="5" name="Footer Placeholder 4">
            <a:extLst>
              <a:ext uri="{FF2B5EF4-FFF2-40B4-BE49-F238E27FC236}">
                <a16:creationId xmlns:a16="http://schemas.microsoft.com/office/drawing/2014/main" id="{9340CD45-794A-4BB0-A427-0CE61AEAF4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cap="none" spc="0" baseline="0">
                <a:solidFill>
                  <a:schemeClr val="tx1">
                    <a:tint val="75000"/>
                  </a:schemeClr>
                </a:solidFill>
                <a:latin typeface="+mn-lt"/>
              </a:defRPr>
            </a:lvl1pPr>
          </a:lstStyle>
          <a:p>
            <a:endParaRPr lang="en-US"/>
          </a:p>
        </p:txBody>
      </p:sp>
      <p:sp>
        <p:nvSpPr>
          <p:cNvPr id="6" name="Slide Number Placeholder 5">
            <a:extLst>
              <a:ext uri="{FF2B5EF4-FFF2-40B4-BE49-F238E27FC236}">
                <a16:creationId xmlns:a16="http://schemas.microsoft.com/office/drawing/2014/main" id="{FCB3AB91-9588-4071-92D2-364F4A6ED0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cap="none" spc="0" baseline="0">
                <a:solidFill>
                  <a:schemeClr val="tx1">
                    <a:tint val="75000"/>
                  </a:schemeClr>
                </a:solidFill>
                <a:latin typeface="+mn-lt"/>
              </a:defRPr>
            </a:lvl1pPr>
          </a:lstStyle>
          <a:p>
            <a:fld id="{4854181D-6920-4594-9A5D-6CE56DC9F8B2}" type="slidenum">
              <a:rPr lang="en-US" smtClean="0"/>
              <a:pPr/>
              <a:t>‹N°›</a:t>
            </a:fld>
            <a:endParaRPr lang="en-US"/>
          </a:p>
        </p:txBody>
      </p:sp>
    </p:spTree>
    <p:extLst>
      <p:ext uri="{BB962C8B-B14F-4D97-AF65-F5344CB8AC3E}">
        <p14:creationId xmlns:p14="http://schemas.microsoft.com/office/powerpoint/2010/main" val="1707216803"/>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699" r:id="rId6"/>
    <p:sldLayoutId id="2147483695" r:id="rId7"/>
    <p:sldLayoutId id="2147483696" r:id="rId8"/>
    <p:sldLayoutId id="2147483697" r:id="rId9"/>
    <p:sldLayoutId id="2147483698" r:id="rId10"/>
    <p:sldLayoutId id="214748370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2CFBC99-FB8F-41F7-A81D-A5288D688D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B127DC1-2780-4DB5-81A0-002729F06E15}"/>
              </a:ext>
            </a:extLst>
          </p:cNvPr>
          <p:cNvPicPr>
            <a:picLocks noChangeAspect="1"/>
          </p:cNvPicPr>
          <p:nvPr/>
        </p:nvPicPr>
        <p:blipFill rotWithShape="1">
          <a:blip r:embed="rId2"/>
          <a:srcRect r="-1" b="43735"/>
          <a:stretch/>
        </p:blipFill>
        <p:spPr>
          <a:xfrm>
            <a:off x="20" y="10"/>
            <a:ext cx="12188932" cy="6857990"/>
          </a:xfrm>
          <a:prstGeom prst="rect">
            <a:avLst/>
          </a:prstGeom>
        </p:spPr>
      </p:pic>
      <p:sp>
        <p:nvSpPr>
          <p:cNvPr id="11" name="Rectangle 10">
            <a:extLst>
              <a:ext uri="{FF2B5EF4-FFF2-40B4-BE49-F238E27FC236}">
                <a16:creationId xmlns:a16="http://schemas.microsoft.com/office/drawing/2014/main" id="{1EF86BFA-9133-4F6B-98BE-1CBB87EB62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07" y="3666683"/>
            <a:ext cx="12188952" cy="3191317"/>
          </a:xfrm>
          <a:prstGeom prst="rect">
            <a:avLst/>
          </a:prstGeom>
          <a:gradFill>
            <a:gsLst>
              <a:gs pos="42000">
                <a:schemeClr val="bg1">
                  <a:alpha val="23000"/>
                </a:schemeClr>
              </a:gs>
              <a:gs pos="0">
                <a:schemeClr val="bg1">
                  <a:alpha val="0"/>
                </a:schemeClr>
              </a:gs>
              <a:gs pos="100000">
                <a:schemeClr val="bg1">
                  <a:alpha val="36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67734B39-D15F-4454-A9BE-C231CA2A70ED}"/>
              </a:ext>
            </a:extLst>
          </p:cNvPr>
          <p:cNvSpPr>
            <a:spLocks noGrp="1"/>
          </p:cNvSpPr>
          <p:nvPr>
            <p:ph type="ctrTitle"/>
          </p:nvPr>
        </p:nvSpPr>
        <p:spPr>
          <a:xfrm>
            <a:off x="6095999" y="3834174"/>
            <a:ext cx="5257800" cy="1701570"/>
          </a:xfrm>
        </p:spPr>
        <p:txBody>
          <a:bodyPr anchor="b">
            <a:normAutofit/>
          </a:bodyPr>
          <a:lstStyle/>
          <a:p>
            <a:pPr algn="l"/>
            <a:r>
              <a:rPr lang="fr-FR" sz="4400" dirty="0"/>
              <a:t>Analytics - Swapcard</a:t>
            </a:r>
          </a:p>
        </p:txBody>
      </p:sp>
    </p:spTree>
    <p:extLst>
      <p:ext uri="{BB962C8B-B14F-4D97-AF65-F5344CB8AC3E}">
        <p14:creationId xmlns:p14="http://schemas.microsoft.com/office/powerpoint/2010/main" val="879841421"/>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3CF9F1-A854-4A42-8145-66B19DACE16E}"/>
              </a:ext>
            </a:extLst>
          </p:cNvPr>
          <p:cNvSpPr>
            <a:spLocks noGrp="1"/>
          </p:cNvSpPr>
          <p:nvPr>
            <p:ph type="title"/>
          </p:nvPr>
        </p:nvSpPr>
        <p:spPr/>
        <p:txBody>
          <a:bodyPr/>
          <a:lstStyle/>
          <a:p>
            <a:r>
              <a:rPr lang="fr-FR" dirty="0"/>
              <a:t>Statistiques globales auxquels l’organisateur à accès dans le studio</a:t>
            </a:r>
          </a:p>
        </p:txBody>
      </p:sp>
      <p:sp>
        <p:nvSpPr>
          <p:cNvPr id="3" name="Espace réservé du contenu 2">
            <a:extLst>
              <a:ext uri="{FF2B5EF4-FFF2-40B4-BE49-F238E27FC236}">
                <a16:creationId xmlns:a16="http://schemas.microsoft.com/office/drawing/2014/main" id="{274DB84C-ABFC-4EF4-AE56-076885B3EDAD}"/>
              </a:ext>
            </a:extLst>
          </p:cNvPr>
          <p:cNvSpPr>
            <a:spLocks noGrp="1"/>
          </p:cNvSpPr>
          <p:nvPr>
            <p:ph idx="1"/>
          </p:nvPr>
        </p:nvSpPr>
        <p:spPr>
          <a:xfrm>
            <a:off x="838200" y="1766103"/>
            <a:ext cx="10515600" cy="4945783"/>
          </a:xfrm>
        </p:spPr>
        <p:txBody>
          <a:bodyPr numCol="3">
            <a:noAutofit/>
          </a:bodyPr>
          <a:lstStyle/>
          <a:p>
            <a:pPr marL="0" indent="0">
              <a:spcBef>
                <a:spcPts val="0"/>
              </a:spcBef>
              <a:buNone/>
            </a:pPr>
            <a:r>
              <a:rPr lang="fr-FR" sz="1200" b="1" dirty="0">
                <a:latin typeface="Calibri" panose="020F0502020204030204" pitchFamily="34" charset="0"/>
                <a:cs typeface="Calibri" panose="020F0502020204030204" pitchFamily="34" charset="0"/>
              </a:rPr>
              <a:t>Top performance</a:t>
            </a:r>
          </a:p>
          <a:p>
            <a:pPr marL="0" indent="0">
              <a:spcBef>
                <a:spcPts val="0"/>
              </a:spcBef>
              <a:buNone/>
            </a:pPr>
            <a:r>
              <a:rPr lang="fr-FR" sz="1200" dirty="0">
                <a:latin typeface="Calibri" panose="020F0502020204030204" pitchFamily="34" charset="0"/>
                <a:cs typeface="Calibri" panose="020F0502020204030204" pitchFamily="34" charset="0"/>
              </a:rPr>
              <a:t>Session avec le plus d'inscrits (nombre d’inscription)</a:t>
            </a:r>
          </a:p>
          <a:p>
            <a:pPr marL="0" indent="0">
              <a:spcBef>
                <a:spcPts val="0"/>
              </a:spcBef>
              <a:buNone/>
            </a:pPr>
            <a:r>
              <a:rPr lang="fr-FR" sz="1200" dirty="0">
                <a:latin typeface="Calibri" panose="020F0502020204030204" pitchFamily="34" charset="0"/>
                <a:cs typeface="Calibri" panose="020F0502020204030204" pitchFamily="34" charset="0"/>
              </a:rPr>
              <a:t>Meilleur intervenant (nombre de vues du profil)</a:t>
            </a:r>
          </a:p>
          <a:p>
            <a:pPr marL="0" indent="0">
              <a:spcBef>
                <a:spcPts val="0"/>
              </a:spcBef>
              <a:buNone/>
            </a:pPr>
            <a:r>
              <a:rPr lang="fr-FR" sz="1200" dirty="0">
                <a:latin typeface="Calibri" panose="020F0502020204030204" pitchFamily="34" charset="0"/>
                <a:cs typeface="Calibri" panose="020F0502020204030204" pitchFamily="34" charset="0"/>
              </a:rPr>
              <a:t>Meilleur exposant (nombre d'ajouts en favoris)</a:t>
            </a:r>
          </a:p>
          <a:p>
            <a:pPr marL="0" indent="0">
              <a:spcBef>
                <a:spcPts val="0"/>
              </a:spcBef>
              <a:buNone/>
            </a:pPr>
            <a:r>
              <a:rPr lang="fr-FR" sz="1200" dirty="0">
                <a:latin typeface="Calibri" panose="020F0502020204030204" pitchFamily="34" charset="0"/>
                <a:cs typeface="Calibri" panose="020F0502020204030204" pitchFamily="34" charset="0"/>
              </a:rPr>
              <a:t>Meilleur sponsor (nombre de clics)</a:t>
            </a:r>
          </a:p>
          <a:p>
            <a:pPr marL="0" indent="0">
              <a:spcBef>
                <a:spcPts val="0"/>
              </a:spcBef>
              <a:buNone/>
            </a:pPr>
            <a:r>
              <a:rPr lang="fr-FR" sz="1200" dirty="0">
                <a:latin typeface="Calibri" panose="020F0502020204030204" pitchFamily="34" charset="0"/>
                <a:cs typeface="Calibri" panose="020F0502020204030204" pitchFamily="34" charset="0"/>
              </a:rPr>
              <a:t>Utilisateur le plus sollicité (nombre de demandes de contact reçues)</a:t>
            </a:r>
          </a:p>
          <a:p>
            <a:pPr marL="0" indent="0">
              <a:spcBef>
                <a:spcPts val="0"/>
              </a:spcBef>
              <a:buNone/>
            </a:pPr>
            <a:r>
              <a:rPr lang="fr-FR" sz="1200" dirty="0">
                <a:latin typeface="Calibri" panose="020F0502020204030204" pitchFamily="34" charset="0"/>
                <a:cs typeface="Calibri" panose="020F0502020204030204" pitchFamily="34" charset="0"/>
              </a:rPr>
              <a:t>Utilisateur le plus connecté (nombre de contacts réalisés – meilleur networker)</a:t>
            </a:r>
          </a:p>
          <a:p>
            <a:pPr marL="0" indent="0">
              <a:spcBef>
                <a:spcPts val="0"/>
              </a:spcBef>
              <a:buNone/>
            </a:pPr>
            <a:r>
              <a:rPr lang="fr-FR" sz="1200" dirty="0">
                <a:latin typeface="Calibri" panose="020F0502020204030204" pitchFamily="34" charset="0"/>
                <a:cs typeface="Calibri" panose="020F0502020204030204" pitchFamily="34" charset="0"/>
              </a:rPr>
              <a:t>Utilisateur le plus actif </a:t>
            </a:r>
          </a:p>
          <a:p>
            <a:pPr marL="0" indent="0">
              <a:spcBef>
                <a:spcPts val="0"/>
              </a:spcBef>
              <a:buNone/>
            </a:pPr>
            <a:r>
              <a:rPr lang="fr-FR" sz="1200" dirty="0">
                <a:latin typeface="Calibri" panose="020F0502020204030204" pitchFamily="34" charset="0"/>
                <a:cs typeface="Calibri" panose="020F0502020204030204" pitchFamily="34" charset="0"/>
              </a:rPr>
              <a:t> </a:t>
            </a:r>
          </a:p>
          <a:p>
            <a:pPr marL="0" indent="0">
              <a:spcBef>
                <a:spcPts val="0"/>
              </a:spcBef>
              <a:buNone/>
            </a:pPr>
            <a:r>
              <a:rPr lang="fr-FR" sz="1200" b="1" dirty="0">
                <a:latin typeface="Calibri" panose="020F0502020204030204" pitchFamily="34" charset="0"/>
                <a:cs typeface="Calibri" panose="020F0502020204030204" pitchFamily="34" charset="0"/>
              </a:rPr>
              <a:t>Engagement*</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d'utilisateurs connectés</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d'utilisations avec au moins une connexion</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de participants s'étant inscrits à au moins une session</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de participants ayant ajouté au moins un exposant à leurs favoris</a:t>
            </a:r>
            <a:br>
              <a:rPr lang="fr-FR" sz="1200" dirty="0">
                <a:latin typeface="Calibri" panose="020F0502020204030204" pitchFamily="34" charset="0"/>
                <a:cs typeface="Calibri" panose="020F0502020204030204" pitchFamily="34" charset="0"/>
              </a:rPr>
            </a:b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Taux global d'utilisation de chaque plateforme (web app utilisateur/Application iOS/Application Android) : calculé grâce au nombre de téléchargement.</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Taux global d'utilisation de chaque fonctionnalité (session, networking, business meeting, sondage…)</a:t>
            </a:r>
            <a:br>
              <a:rPr lang="fr-FR" sz="1200" dirty="0">
                <a:latin typeface="Calibri" panose="020F0502020204030204" pitchFamily="34" charset="0"/>
                <a:cs typeface="Calibri" panose="020F0502020204030204" pitchFamily="34" charset="0"/>
              </a:rPr>
            </a:br>
            <a:endParaRPr lang="fr-FR" sz="1200" dirty="0">
              <a:latin typeface="Calibri" panose="020F0502020204030204" pitchFamily="34" charset="0"/>
              <a:cs typeface="Calibri" panose="020F0502020204030204" pitchFamily="34" charset="0"/>
            </a:endParaRPr>
          </a:p>
          <a:p>
            <a:pPr marL="0" indent="0">
              <a:spcBef>
                <a:spcPts val="0"/>
              </a:spcBef>
              <a:buNone/>
            </a:pPr>
            <a:r>
              <a:rPr lang="fr-FR" sz="1200" b="1" dirty="0">
                <a:latin typeface="Calibri" panose="020F0502020204030204" pitchFamily="34" charset="0"/>
                <a:cs typeface="Calibri" panose="020F0502020204030204" pitchFamily="34" charset="0"/>
              </a:rPr>
              <a:t>Networking (global)</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de contacts échangés</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de contacts moyen par participant</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de messages échangés</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de conversations créées</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de meetings pris</a:t>
            </a:r>
          </a:p>
          <a:p>
            <a:pPr marL="0" indent="0">
              <a:spcBef>
                <a:spcPts val="0"/>
              </a:spcBef>
              <a:buNone/>
            </a:pPr>
            <a:r>
              <a:rPr lang="fr-FR" sz="1200" dirty="0">
                <a:latin typeface="Calibri" panose="020F0502020204030204" pitchFamily="34" charset="0"/>
                <a:cs typeface="Calibri" panose="020F0502020204030204" pitchFamily="34" charset="0"/>
              </a:rPr>
              <a:t>Nombre de </a:t>
            </a:r>
            <a:r>
              <a:rPr lang="fr-FR" sz="1200" dirty="0" err="1">
                <a:latin typeface="Calibri" panose="020F0502020204030204" pitchFamily="34" charset="0"/>
                <a:cs typeface="Calibri" panose="020F0502020204030204" pitchFamily="34" charset="0"/>
              </a:rPr>
              <a:t>video</a:t>
            </a:r>
            <a:r>
              <a:rPr lang="fr-FR" sz="1200" dirty="0">
                <a:latin typeface="Calibri" panose="020F0502020204030204" pitchFamily="34" charset="0"/>
                <a:cs typeface="Calibri" panose="020F0502020204030204" pitchFamily="34" charset="0"/>
              </a:rPr>
              <a:t> calls passés</a:t>
            </a:r>
          </a:p>
          <a:p>
            <a:pPr marL="0" indent="0">
              <a:spcBef>
                <a:spcPts val="0"/>
              </a:spcBef>
              <a:buNone/>
            </a:pPr>
            <a:r>
              <a:rPr lang="fr-FR" sz="1200" dirty="0">
                <a:latin typeface="Calibri" panose="020F0502020204030204" pitchFamily="34" charset="0"/>
                <a:cs typeface="Calibri" panose="020F0502020204030204" pitchFamily="34" charset="0"/>
              </a:rPr>
              <a:t>Durée moyenne des </a:t>
            </a:r>
            <a:r>
              <a:rPr lang="fr-FR" sz="1200" dirty="0" err="1">
                <a:latin typeface="Calibri" panose="020F0502020204030204" pitchFamily="34" charset="0"/>
                <a:cs typeface="Calibri" panose="020F0502020204030204" pitchFamily="34" charset="0"/>
              </a:rPr>
              <a:t>video</a:t>
            </a:r>
            <a:r>
              <a:rPr lang="fr-FR" sz="1200" dirty="0">
                <a:latin typeface="Calibri" panose="020F0502020204030204" pitchFamily="34" charset="0"/>
                <a:cs typeface="Calibri" panose="020F0502020204030204" pitchFamily="34" charset="0"/>
              </a:rPr>
              <a:t> calls</a:t>
            </a:r>
          </a:p>
          <a:p>
            <a:pPr marL="0" indent="0">
              <a:spcBef>
                <a:spcPts val="0"/>
              </a:spcBef>
              <a:buNone/>
            </a:pPr>
            <a:r>
              <a:rPr lang="fr-FR" sz="1200" dirty="0">
                <a:latin typeface="Calibri" panose="020F0502020204030204" pitchFamily="34" charset="0"/>
                <a:cs typeface="Calibri" panose="020F0502020204030204" pitchFamily="34" charset="0"/>
              </a:rPr>
              <a:t> </a:t>
            </a:r>
          </a:p>
          <a:p>
            <a:pPr marL="0" indent="0">
              <a:spcBef>
                <a:spcPts val="0"/>
              </a:spcBef>
              <a:buNone/>
            </a:pPr>
            <a:r>
              <a:rPr lang="fr-FR" sz="1200" b="1" dirty="0" err="1">
                <a:latin typeface="Calibri" panose="020F0502020204030204" pitchFamily="34" charset="0"/>
                <a:cs typeface="Calibri" panose="020F0502020204030204" pitchFamily="34" charset="0"/>
              </a:rPr>
              <a:t>Scoring</a:t>
            </a:r>
            <a:r>
              <a:rPr lang="fr-FR" sz="1200" b="1" dirty="0">
                <a:latin typeface="Calibri" panose="020F0502020204030204" pitchFamily="34" charset="0"/>
                <a:cs typeface="Calibri" panose="020F0502020204030204" pitchFamily="34" charset="0"/>
              </a:rPr>
              <a:t> participants*</a:t>
            </a:r>
            <a:endParaRPr lang="fr-FR" sz="1200" dirty="0">
              <a:latin typeface="Calibri" panose="020F0502020204030204" pitchFamily="34" charset="0"/>
              <a:cs typeface="Calibri" panose="020F0502020204030204" pitchFamily="34" charset="0"/>
            </a:endParaRPr>
          </a:p>
          <a:p>
            <a:pPr marL="0" indent="0">
              <a:spcBef>
                <a:spcPts val="0"/>
              </a:spcBef>
              <a:buNone/>
            </a:pPr>
            <a:r>
              <a:rPr lang="fr-FR" sz="1200" dirty="0">
                <a:latin typeface="Calibri" panose="020F0502020204030204" pitchFamily="34" charset="0"/>
                <a:cs typeface="Calibri" panose="020F0502020204030204" pitchFamily="34" charset="0"/>
              </a:rPr>
              <a:t>Score moyen (général, donné aux participants)</a:t>
            </a:r>
          </a:p>
          <a:p>
            <a:pPr marL="0" indent="0">
              <a:spcBef>
                <a:spcPts val="0"/>
              </a:spcBef>
              <a:buNone/>
            </a:pPr>
            <a:r>
              <a:rPr lang="fr-FR" sz="1200" dirty="0">
                <a:latin typeface="Calibri" panose="020F0502020204030204" pitchFamily="34" charset="0"/>
                <a:cs typeface="Calibri" panose="020F0502020204030204" pitchFamily="34" charset="0"/>
              </a:rPr>
              <a:t>Nombre de 1-5 étoiles</a:t>
            </a:r>
          </a:p>
          <a:p>
            <a:pPr marL="0" indent="0">
              <a:spcBef>
                <a:spcPts val="0"/>
              </a:spcBef>
              <a:buNone/>
            </a:pPr>
            <a:endParaRPr lang="fr-FR" sz="1200" dirty="0">
              <a:latin typeface="Calibri" panose="020F0502020204030204" pitchFamily="34" charset="0"/>
              <a:cs typeface="Calibri" panose="020F0502020204030204" pitchFamily="34" charset="0"/>
            </a:endParaRPr>
          </a:p>
          <a:p>
            <a:pPr marL="0" indent="0">
              <a:spcBef>
                <a:spcPts val="0"/>
              </a:spcBef>
              <a:buNone/>
            </a:pPr>
            <a:r>
              <a:rPr lang="fr-FR" sz="1200" b="1" dirty="0">
                <a:latin typeface="Calibri" panose="020F0502020204030204" pitchFamily="34" charset="0"/>
                <a:cs typeface="Calibri" panose="020F0502020204030204" pitchFamily="34" charset="0"/>
              </a:rPr>
              <a:t>Sponsors</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de sponsors</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de clics sur les sponsors</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de vues par utilisateur unique***</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de clics moyen par sponsor</a:t>
            </a:r>
          </a:p>
          <a:p>
            <a:pPr marL="0" indent="0">
              <a:spcBef>
                <a:spcPts val="0"/>
              </a:spcBef>
              <a:buNone/>
            </a:pPr>
            <a:endParaRPr lang="fr-FR" sz="1200" dirty="0">
              <a:latin typeface="Calibri" panose="020F0502020204030204" pitchFamily="34" charset="0"/>
              <a:cs typeface="Calibri" panose="020F0502020204030204" pitchFamily="34" charset="0"/>
            </a:endParaRPr>
          </a:p>
          <a:p>
            <a:pPr marL="0" indent="0">
              <a:spcBef>
                <a:spcPts val="0"/>
              </a:spcBef>
              <a:buNone/>
            </a:pPr>
            <a:r>
              <a:rPr lang="fr-FR" sz="1200" b="1" dirty="0">
                <a:latin typeface="Calibri" panose="020F0502020204030204" pitchFamily="34" charset="0"/>
                <a:cs typeface="Calibri" panose="020F0502020204030204" pitchFamily="34" charset="0"/>
              </a:rPr>
              <a:t>Exposants</a:t>
            </a:r>
            <a:endParaRPr lang="fr-FR" sz="1200" dirty="0">
              <a:latin typeface="Calibri" panose="020F0502020204030204" pitchFamily="34" charset="0"/>
              <a:cs typeface="Calibri" panose="020F0502020204030204" pitchFamily="34" charset="0"/>
            </a:endParaRPr>
          </a:p>
          <a:p>
            <a:pPr marL="0" indent="0">
              <a:spcBef>
                <a:spcPts val="0"/>
              </a:spcBef>
              <a:buNone/>
            </a:pPr>
            <a:r>
              <a:rPr lang="fr-FR" sz="1200" dirty="0">
                <a:latin typeface="Calibri" panose="020F0502020204030204" pitchFamily="34" charset="0"/>
                <a:cs typeface="Calibri" panose="020F0502020204030204" pitchFamily="34" charset="0"/>
              </a:rPr>
              <a:t>Nombre d'exposants</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d'exposants ayant au moins une connexion</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total de connexions</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d'exposants ajoutés aux favoris</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de membres exposants</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de membres actifs</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moyen de connexions par exposant</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moyen d'ajouts aux favoris par exposant</a:t>
            </a:r>
          </a:p>
          <a:p>
            <a:pPr marL="0" indent="0">
              <a:spcBef>
                <a:spcPts val="0"/>
              </a:spcBef>
              <a:buNone/>
            </a:pPr>
            <a:br>
              <a:rPr lang="fr-FR" sz="1200" dirty="0">
                <a:latin typeface="Calibri" panose="020F0502020204030204" pitchFamily="34" charset="0"/>
                <a:cs typeface="Calibri" panose="020F0502020204030204" pitchFamily="34" charset="0"/>
              </a:rPr>
            </a:br>
            <a:r>
              <a:rPr lang="fr-FR" sz="1200" b="1" dirty="0">
                <a:latin typeface="Calibri" panose="020F0502020204030204" pitchFamily="34" charset="0"/>
                <a:cs typeface="Calibri" panose="020F0502020204030204" pitchFamily="34" charset="0"/>
              </a:rPr>
              <a:t>Speakers</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d'intervenants</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d'intervenants actifs (speakers qui ont agit sur la plateforme)</a:t>
            </a:r>
          </a:p>
          <a:p>
            <a:pPr marL="0" indent="0">
              <a:spcBef>
                <a:spcPts val="0"/>
              </a:spcBef>
              <a:buNone/>
            </a:pPr>
            <a:r>
              <a:rPr lang="fr-FR" sz="1200" b="1" dirty="0">
                <a:latin typeface="Calibri" panose="020F0502020204030204" pitchFamily="34" charset="0"/>
                <a:cs typeface="Calibri" panose="020F0502020204030204" pitchFamily="34" charset="0"/>
              </a:rPr>
              <a:t>Programme</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de sessions du programme</a:t>
            </a:r>
            <a:br>
              <a:rPr lang="fr-FR" sz="1200" dirty="0">
                <a:latin typeface="Calibri" panose="020F0502020204030204" pitchFamily="34" charset="0"/>
                <a:cs typeface="Calibri" panose="020F0502020204030204" pitchFamily="34" charset="0"/>
              </a:rPr>
            </a:br>
            <a:r>
              <a:rPr lang="fr-FR" sz="1200" dirty="0">
                <a:latin typeface="Calibri" panose="020F0502020204030204" pitchFamily="34" charset="0"/>
                <a:cs typeface="Calibri" panose="020F0502020204030204" pitchFamily="34" charset="0"/>
              </a:rPr>
              <a:t>Nombre moyen d'inscriptions aux sessions</a:t>
            </a:r>
          </a:p>
          <a:p>
            <a:pPr marL="0" indent="0">
              <a:spcBef>
                <a:spcPts val="0"/>
              </a:spcBef>
              <a:buNone/>
            </a:pPr>
            <a:r>
              <a:rPr lang="fr-FR" sz="1200" dirty="0">
                <a:latin typeface="Calibri" panose="020F0502020204030204" pitchFamily="34" charset="0"/>
                <a:cs typeface="Calibri" panose="020F0502020204030204" pitchFamily="34" charset="0"/>
              </a:rPr>
              <a:t>Nombre moyen d'inscriptions par utilisateur s'étant inscrit à plus qu'une session</a:t>
            </a:r>
          </a:p>
          <a:p>
            <a:pPr marL="0" indent="0">
              <a:spcBef>
                <a:spcPts val="0"/>
              </a:spcBef>
              <a:buNone/>
            </a:pPr>
            <a:endParaRPr lang="fr-FR" sz="1200" dirty="0">
              <a:latin typeface="Calibri" panose="020F0502020204030204" pitchFamily="34" charset="0"/>
              <a:cs typeface="Calibri" panose="020F0502020204030204" pitchFamily="34" charset="0"/>
            </a:endParaRPr>
          </a:p>
          <a:p>
            <a:pPr marL="0" indent="0">
              <a:spcBef>
                <a:spcPts val="0"/>
              </a:spcBef>
              <a:buNone/>
            </a:pPr>
            <a:r>
              <a:rPr lang="fr-FR" sz="1200" b="1" dirty="0">
                <a:latin typeface="Calibri" panose="020F0502020204030204" pitchFamily="34" charset="0"/>
                <a:cs typeface="Calibri" panose="020F0502020204030204" pitchFamily="34" charset="0"/>
              </a:rPr>
              <a:t>Discussions</a:t>
            </a:r>
            <a:endParaRPr lang="fr-FR" sz="1200" dirty="0">
              <a:latin typeface="Calibri" panose="020F0502020204030204" pitchFamily="34" charset="0"/>
              <a:cs typeface="Calibri" panose="020F0502020204030204" pitchFamily="34" charset="0"/>
            </a:endParaRPr>
          </a:p>
          <a:p>
            <a:pPr marL="0" indent="0">
              <a:spcBef>
                <a:spcPts val="0"/>
              </a:spcBef>
              <a:buNone/>
            </a:pPr>
            <a:r>
              <a:rPr lang="fr-FR" sz="1200" dirty="0">
                <a:latin typeface="Calibri" panose="020F0502020204030204" pitchFamily="34" charset="0"/>
                <a:cs typeface="Calibri" panose="020F0502020204030204" pitchFamily="34" charset="0"/>
              </a:rPr>
              <a:t>L’organisateur peut choisir s’il souhaite voir ces statistiques pour toutes les discussions, les discussions de l’événement ou les discussions des sessions live****.</a:t>
            </a:r>
          </a:p>
          <a:p>
            <a:pPr marL="0" indent="0">
              <a:spcBef>
                <a:spcPts val="0"/>
              </a:spcBef>
              <a:buNone/>
            </a:pPr>
            <a:r>
              <a:rPr lang="fr-FR" sz="1200" dirty="0">
                <a:latin typeface="Calibri" panose="020F0502020204030204" pitchFamily="34" charset="0"/>
                <a:cs typeface="Calibri" panose="020F0502020204030204" pitchFamily="34" charset="0"/>
              </a:rPr>
              <a:t> </a:t>
            </a:r>
          </a:p>
          <a:p>
            <a:pPr marL="0" indent="0">
              <a:spcBef>
                <a:spcPts val="0"/>
              </a:spcBef>
              <a:buNone/>
            </a:pPr>
            <a:r>
              <a:rPr lang="fr-FR" sz="1200" dirty="0">
                <a:latin typeface="Calibri" panose="020F0502020204030204" pitchFamily="34" charset="0"/>
                <a:cs typeface="Calibri" panose="020F0502020204030204" pitchFamily="34" charset="0"/>
              </a:rPr>
              <a:t>Nombre de discussions</a:t>
            </a:r>
          </a:p>
          <a:p>
            <a:pPr marL="0" indent="0">
              <a:spcBef>
                <a:spcPts val="0"/>
              </a:spcBef>
              <a:buNone/>
            </a:pPr>
            <a:r>
              <a:rPr lang="fr-FR" sz="1200" dirty="0">
                <a:latin typeface="Calibri" panose="020F0502020204030204" pitchFamily="34" charset="0"/>
                <a:cs typeface="Calibri" panose="020F0502020204030204" pitchFamily="34" charset="0"/>
              </a:rPr>
              <a:t>Nombre de participants actifs dans les discussions</a:t>
            </a:r>
          </a:p>
          <a:p>
            <a:pPr marL="0" indent="0">
              <a:spcBef>
                <a:spcPts val="0"/>
              </a:spcBef>
              <a:buNone/>
            </a:pPr>
            <a:r>
              <a:rPr lang="fr-FR" sz="1200" dirty="0">
                <a:latin typeface="Calibri" panose="020F0502020204030204" pitchFamily="34" charset="0"/>
                <a:cs typeface="Calibri" panose="020F0502020204030204" pitchFamily="34" charset="0"/>
              </a:rPr>
              <a:t>Nombre de messages envoyés pendant les discussions</a:t>
            </a:r>
          </a:p>
          <a:p>
            <a:pPr marL="0" indent="0">
              <a:spcBef>
                <a:spcPts val="0"/>
              </a:spcBef>
              <a:buNone/>
            </a:pPr>
            <a:r>
              <a:rPr lang="fr-FR" sz="1200" dirty="0">
                <a:latin typeface="Calibri" panose="020F0502020204030204" pitchFamily="34" charset="0"/>
                <a:cs typeface="Calibri" panose="020F0502020204030204" pitchFamily="34" charset="0"/>
              </a:rPr>
              <a:t>Nombre moyen de participants actifs dans les discussions</a:t>
            </a:r>
          </a:p>
          <a:p>
            <a:pPr marL="0" indent="0">
              <a:spcBef>
                <a:spcPts val="0"/>
              </a:spcBef>
              <a:buNone/>
            </a:pPr>
            <a:r>
              <a:rPr lang="fr-FR" sz="1200" dirty="0">
                <a:latin typeface="Calibri" panose="020F0502020204030204" pitchFamily="34" charset="0"/>
                <a:cs typeface="Calibri" panose="020F0502020204030204" pitchFamily="34" charset="0"/>
              </a:rPr>
              <a:t>Nombre de questions envoyés pendant les discussions (pour discussions sessions live seulement)</a:t>
            </a:r>
          </a:p>
          <a:p>
            <a:pPr marL="0" indent="0">
              <a:spcBef>
                <a:spcPts val="0"/>
              </a:spcBef>
              <a:buNone/>
            </a:pPr>
            <a:r>
              <a:rPr lang="fr-FR" sz="1200" dirty="0">
                <a:latin typeface="Calibri" panose="020F0502020204030204" pitchFamily="34" charset="0"/>
                <a:cs typeface="Calibri" panose="020F0502020204030204" pitchFamily="34" charset="0"/>
              </a:rPr>
              <a:t>Nombre moyen de message par discussion</a:t>
            </a:r>
          </a:p>
          <a:p>
            <a:pPr marL="0" indent="0">
              <a:spcBef>
                <a:spcPts val="0"/>
              </a:spcBef>
              <a:buNone/>
            </a:pPr>
            <a:r>
              <a:rPr lang="fr-FR" sz="1200" dirty="0">
                <a:latin typeface="Calibri" panose="020F0502020204030204" pitchFamily="34" charset="0"/>
                <a:cs typeface="Calibri" panose="020F0502020204030204" pitchFamily="34" charset="0"/>
              </a:rPr>
              <a:t>Sondages publiés dans les discussions (pour discussions sessions live seulement)</a:t>
            </a:r>
          </a:p>
          <a:p>
            <a:pPr marL="0" indent="0">
              <a:spcBef>
                <a:spcPts val="0"/>
              </a:spcBef>
              <a:buNone/>
            </a:pPr>
            <a:r>
              <a:rPr lang="fr-FR" sz="1200" dirty="0">
                <a:latin typeface="Calibri" panose="020F0502020204030204" pitchFamily="34" charset="0"/>
                <a:cs typeface="Calibri" panose="020F0502020204030204" pitchFamily="34" charset="0"/>
              </a:rPr>
              <a:t>Nombre moyen de message par participant actif</a:t>
            </a:r>
          </a:p>
          <a:p>
            <a:pPr marL="0" indent="0">
              <a:spcBef>
                <a:spcPts val="0"/>
              </a:spcBef>
              <a:buNone/>
            </a:pPr>
            <a:r>
              <a:rPr lang="fr-FR" sz="1200" dirty="0">
                <a:latin typeface="Calibri" panose="020F0502020204030204" pitchFamily="34" charset="0"/>
                <a:cs typeface="Calibri" panose="020F0502020204030204" pitchFamily="34" charset="0"/>
              </a:rPr>
              <a:t>Nombre moyen de votes par sondage (pour discussions sessions live seulement)</a:t>
            </a:r>
          </a:p>
          <a:p>
            <a:pPr marL="0" indent="0">
              <a:spcBef>
                <a:spcPts val="0"/>
              </a:spcBef>
              <a:buNone/>
            </a:pPr>
            <a:r>
              <a:rPr lang="fr-FR" sz="1200" dirty="0">
                <a:latin typeface="Calibri" panose="020F0502020204030204" pitchFamily="34" charset="0"/>
                <a:cs typeface="Calibri" panose="020F0502020204030204" pitchFamily="34" charset="0"/>
              </a:rPr>
              <a:t>Nombre de réactions dans les discussions</a:t>
            </a:r>
          </a:p>
          <a:p>
            <a:pPr marL="0" indent="0">
              <a:spcBef>
                <a:spcPts val="0"/>
              </a:spcBef>
              <a:buNone/>
            </a:pPr>
            <a:r>
              <a:rPr lang="fr-FR" sz="1200" dirty="0">
                <a:latin typeface="Calibri" panose="020F0502020204030204" pitchFamily="34" charset="0"/>
                <a:cs typeface="Calibri" panose="020F0502020204030204" pitchFamily="34" charset="0"/>
              </a:rPr>
              <a:t>Graphique montrant le nombre de message envoyé</a:t>
            </a:r>
          </a:p>
          <a:p>
            <a:pPr marL="0" indent="0">
              <a:spcBef>
                <a:spcPts val="0"/>
              </a:spcBef>
              <a:buNone/>
            </a:pPr>
            <a:endParaRPr lang="fr-FR" sz="1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61377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268B41-F7A3-429A-ABF7-DD3E14DCB584}"/>
              </a:ext>
            </a:extLst>
          </p:cNvPr>
          <p:cNvSpPr>
            <a:spLocks noGrp="1"/>
          </p:cNvSpPr>
          <p:nvPr>
            <p:ph type="title"/>
          </p:nvPr>
        </p:nvSpPr>
        <p:spPr/>
        <p:txBody>
          <a:bodyPr/>
          <a:lstStyle/>
          <a:p>
            <a:r>
              <a:rPr lang="fr-FR" dirty="0"/>
              <a:t>Statistiques globales disponibles à l’export par l’organisateur</a:t>
            </a:r>
          </a:p>
        </p:txBody>
      </p:sp>
      <p:sp>
        <p:nvSpPr>
          <p:cNvPr id="3" name="Espace réservé du contenu 2">
            <a:extLst>
              <a:ext uri="{FF2B5EF4-FFF2-40B4-BE49-F238E27FC236}">
                <a16:creationId xmlns:a16="http://schemas.microsoft.com/office/drawing/2014/main" id="{4F88685E-BC10-4672-BE84-BB6728D9B23F}"/>
              </a:ext>
            </a:extLst>
          </p:cNvPr>
          <p:cNvSpPr>
            <a:spLocks noGrp="1"/>
          </p:cNvSpPr>
          <p:nvPr>
            <p:ph idx="1"/>
          </p:nvPr>
        </p:nvSpPr>
        <p:spPr>
          <a:xfrm>
            <a:off x="838200" y="1690688"/>
            <a:ext cx="10515600" cy="5167312"/>
          </a:xfrm>
        </p:spPr>
        <p:txBody>
          <a:bodyPr numCol="3">
            <a:noAutofit/>
          </a:bodyPr>
          <a:lstStyle/>
          <a:p>
            <a:pPr marL="0" indent="0">
              <a:spcBef>
                <a:spcPts val="0"/>
              </a:spcBef>
              <a:buNone/>
            </a:pPr>
            <a:r>
              <a:rPr lang="fr-FR" sz="1400" dirty="0">
                <a:latin typeface="Calibri" panose="020F0502020204030204" pitchFamily="34" charset="0"/>
                <a:cs typeface="Calibri" panose="020F0502020204030204" pitchFamily="34" charset="0"/>
              </a:rPr>
              <a:t>L'organisateur a la possibilité d'obtenir des statistiques individuelles détaillées pour chacun des participants, les statistiques peuvent être téléchargées sous forme de fichier Excel. L'organisateur peut choisir la période et les informations qu'il souhaite obtenir.</a:t>
            </a:r>
          </a:p>
          <a:p>
            <a:pPr marL="0" indent="0">
              <a:spcBef>
                <a:spcPts val="0"/>
              </a:spcBef>
              <a:buNone/>
            </a:pPr>
            <a:r>
              <a:rPr lang="fr-FR" sz="1400" dirty="0">
                <a:latin typeface="Calibri" panose="020F0502020204030204" pitchFamily="34" charset="0"/>
                <a:cs typeface="Calibri" panose="020F0502020204030204" pitchFamily="34" charset="0"/>
              </a:rPr>
              <a:t> </a:t>
            </a:r>
          </a:p>
          <a:p>
            <a:pPr marL="0" indent="0">
              <a:spcBef>
                <a:spcPts val="0"/>
              </a:spcBef>
              <a:buNone/>
            </a:pPr>
            <a:r>
              <a:rPr lang="fr-FR" sz="1400" b="1" dirty="0">
                <a:latin typeface="Calibri" panose="020F0502020204030204" pitchFamily="34" charset="0"/>
                <a:cs typeface="Calibri" panose="020F0502020204030204" pitchFamily="34" charset="0"/>
              </a:rPr>
              <a:t>Résumé d’utilisation</a:t>
            </a:r>
            <a:endParaRPr lang="fr-FR" sz="1400" dirty="0">
              <a:latin typeface="Calibri" panose="020F0502020204030204" pitchFamily="34" charset="0"/>
              <a:cs typeface="Calibri" panose="020F0502020204030204" pitchFamily="34" charset="0"/>
            </a:endParaRPr>
          </a:p>
          <a:p>
            <a:pPr marL="0" indent="0">
              <a:spcBef>
                <a:spcPts val="0"/>
              </a:spcBef>
              <a:buNone/>
            </a:pPr>
            <a:r>
              <a:rPr lang="fr-FR" sz="1400" dirty="0">
                <a:latin typeface="Calibri" panose="020F0502020204030204" pitchFamily="34" charset="0"/>
                <a:cs typeface="Calibri" panose="020F0502020204030204" pitchFamily="34" charset="0"/>
              </a:rPr>
              <a:t>Nombre de participants (découpé en groupe) et utilisation des différentes plateformes (web, iOS, Android)</a:t>
            </a:r>
          </a:p>
          <a:p>
            <a:pPr marL="0" indent="0">
              <a:spcBef>
                <a:spcPts val="0"/>
              </a:spcBef>
              <a:buNone/>
            </a:pPr>
            <a:r>
              <a:rPr lang="fr-FR" sz="1400" dirty="0">
                <a:latin typeface="Calibri" panose="020F0502020204030204" pitchFamily="34" charset="0"/>
                <a:cs typeface="Calibri" panose="020F0502020204030204" pitchFamily="34" charset="0"/>
              </a:rPr>
              <a:t> </a:t>
            </a:r>
          </a:p>
          <a:p>
            <a:pPr marL="0" indent="0">
              <a:spcBef>
                <a:spcPts val="0"/>
              </a:spcBef>
              <a:buNone/>
            </a:pPr>
            <a:r>
              <a:rPr lang="fr-FR" sz="1400" b="1" dirty="0">
                <a:latin typeface="Calibri" panose="020F0502020204030204" pitchFamily="34" charset="0"/>
                <a:cs typeface="Calibri" panose="020F0502020204030204" pitchFamily="34" charset="0"/>
              </a:rPr>
              <a:t>Usage par jour</a:t>
            </a:r>
            <a:endParaRPr lang="fr-FR" sz="1400" dirty="0">
              <a:latin typeface="Calibri" panose="020F0502020204030204" pitchFamily="34" charset="0"/>
              <a:cs typeface="Calibri" panose="020F0502020204030204" pitchFamily="34" charset="0"/>
            </a:endParaRPr>
          </a:p>
          <a:p>
            <a:pPr marL="0" indent="0">
              <a:spcBef>
                <a:spcPts val="0"/>
              </a:spcBef>
              <a:buNone/>
            </a:pPr>
            <a:r>
              <a:rPr lang="fr-FR" sz="1400" dirty="0">
                <a:latin typeface="Calibri" panose="020F0502020204030204" pitchFamily="34" charset="0"/>
                <a:cs typeface="Calibri" panose="020F0502020204030204" pitchFamily="34" charset="0"/>
              </a:rPr>
              <a:t>Usage de chaque plateforme par groupe par jour</a:t>
            </a:r>
          </a:p>
          <a:p>
            <a:pPr marL="0" indent="0">
              <a:spcBef>
                <a:spcPts val="0"/>
              </a:spcBef>
              <a:buNone/>
            </a:pPr>
            <a:r>
              <a:rPr lang="fr-FR" sz="1400" dirty="0">
                <a:latin typeface="Calibri" panose="020F0502020204030204" pitchFamily="34" charset="0"/>
                <a:cs typeface="Calibri" panose="020F0502020204030204" pitchFamily="34" charset="0"/>
              </a:rPr>
              <a:t> </a:t>
            </a:r>
          </a:p>
          <a:p>
            <a:pPr marL="0" indent="0">
              <a:spcBef>
                <a:spcPts val="0"/>
              </a:spcBef>
              <a:buNone/>
            </a:pPr>
            <a:r>
              <a:rPr lang="fr-FR" sz="1400" b="1" dirty="0">
                <a:latin typeface="Calibri" panose="020F0502020204030204" pitchFamily="34" charset="0"/>
                <a:cs typeface="Calibri" panose="020F0502020204030204" pitchFamily="34" charset="0"/>
              </a:rPr>
              <a:t>Résumé du networking</a:t>
            </a:r>
            <a:endParaRPr lang="fr-FR" sz="1400" dirty="0">
              <a:latin typeface="Calibri" panose="020F0502020204030204" pitchFamily="34" charset="0"/>
              <a:cs typeface="Calibri" panose="020F0502020204030204" pitchFamily="34" charset="0"/>
            </a:endParaRPr>
          </a:p>
          <a:p>
            <a:pPr marL="0" indent="0">
              <a:spcBef>
                <a:spcPts val="0"/>
              </a:spcBef>
              <a:buNone/>
            </a:pPr>
            <a:r>
              <a:rPr lang="fr-FR" sz="1400" dirty="0">
                <a:latin typeface="Calibri" panose="020F0502020204030204" pitchFamily="34" charset="0"/>
                <a:cs typeface="Calibri" panose="020F0502020204030204" pitchFamily="34" charset="0"/>
              </a:rPr>
              <a:t>Nombre de connexions, de demandes de réunions (hors exposants), de contacts et de réunions effectuées (séparation par group, par exemple, Participants - Intervenants).</a:t>
            </a:r>
          </a:p>
          <a:p>
            <a:pPr marL="0" indent="0">
              <a:spcBef>
                <a:spcPts val="0"/>
              </a:spcBef>
              <a:buNone/>
            </a:pPr>
            <a:r>
              <a:rPr lang="fr-FR" sz="1400" dirty="0">
                <a:latin typeface="Calibri" panose="020F0502020204030204" pitchFamily="34" charset="0"/>
                <a:cs typeface="Calibri" panose="020F0502020204030204" pitchFamily="34" charset="0"/>
              </a:rPr>
              <a:t> </a:t>
            </a:r>
          </a:p>
          <a:p>
            <a:pPr marL="0" indent="0">
              <a:spcBef>
                <a:spcPts val="0"/>
              </a:spcBef>
              <a:buNone/>
            </a:pPr>
            <a:endParaRPr lang="fr-FR" sz="1400" dirty="0">
              <a:latin typeface="Calibri" panose="020F0502020204030204" pitchFamily="34" charset="0"/>
              <a:cs typeface="Calibri" panose="020F0502020204030204" pitchFamily="34" charset="0"/>
            </a:endParaRPr>
          </a:p>
          <a:p>
            <a:pPr marL="0" indent="0">
              <a:spcBef>
                <a:spcPts val="0"/>
              </a:spcBef>
              <a:buNone/>
            </a:pPr>
            <a:endParaRPr lang="fr-FR" sz="1400" dirty="0">
              <a:latin typeface="Calibri" panose="020F0502020204030204" pitchFamily="34" charset="0"/>
              <a:cs typeface="Calibri" panose="020F0502020204030204" pitchFamily="34" charset="0"/>
            </a:endParaRPr>
          </a:p>
          <a:p>
            <a:pPr marL="0" indent="0">
              <a:spcBef>
                <a:spcPts val="0"/>
              </a:spcBef>
              <a:buNone/>
            </a:pPr>
            <a:endParaRPr lang="fr-FR" sz="1400" dirty="0">
              <a:latin typeface="Calibri" panose="020F0502020204030204" pitchFamily="34" charset="0"/>
              <a:cs typeface="Calibri" panose="020F0502020204030204" pitchFamily="34" charset="0"/>
            </a:endParaRPr>
          </a:p>
          <a:p>
            <a:pPr marL="0" indent="0">
              <a:spcBef>
                <a:spcPts val="0"/>
              </a:spcBef>
              <a:buNone/>
            </a:pPr>
            <a:r>
              <a:rPr lang="fr-FR" sz="1400" b="1" dirty="0">
                <a:latin typeface="Calibri" panose="020F0502020204030204" pitchFamily="34" charset="0"/>
                <a:cs typeface="Calibri" panose="020F0502020204030204" pitchFamily="34" charset="0"/>
              </a:rPr>
              <a:t>Informations par participants</a:t>
            </a:r>
            <a:endParaRPr lang="fr-FR" sz="1400" dirty="0">
              <a:latin typeface="Calibri" panose="020F0502020204030204" pitchFamily="34" charset="0"/>
              <a:cs typeface="Calibri" panose="020F0502020204030204" pitchFamily="34" charset="0"/>
            </a:endParaRPr>
          </a:p>
          <a:p>
            <a:pPr marL="0" indent="0">
              <a:spcBef>
                <a:spcPts val="0"/>
              </a:spcBef>
              <a:buNone/>
            </a:pPr>
            <a:r>
              <a:rPr lang="fr-FR" sz="1400" dirty="0">
                <a:latin typeface="Calibri" panose="020F0502020204030204" pitchFamily="34" charset="0"/>
                <a:cs typeface="Calibri" panose="020F0502020204030204" pitchFamily="34" charset="0"/>
              </a:rPr>
              <a:t>Email</a:t>
            </a:r>
          </a:p>
          <a:p>
            <a:pPr marL="0" indent="0">
              <a:spcBef>
                <a:spcPts val="0"/>
              </a:spcBef>
              <a:buNone/>
            </a:pPr>
            <a:r>
              <a:rPr lang="fr-FR" sz="1400" dirty="0">
                <a:latin typeface="Calibri" panose="020F0502020204030204" pitchFamily="34" charset="0"/>
                <a:cs typeface="Calibri" panose="020F0502020204030204" pitchFamily="34" charset="0"/>
              </a:rPr>
              <a:t>Prénom</a:t>
            </a:r>
          </a:p>
          <a:p>
            <a:pPr marL="0" indent="0">
              <a:spcBef>
                <a:spcPts val="0"/>
              </a:spcBef>
              <a:buNone/>
            </a:pPr>
            <a:r>
              <a:rPr lang="fr-FR" sz="1400" dirty="0">
                <a:latin typeface="Calibri" panose="020F0502020204030204" pitchFamily="34" charset="0"/>
                <a:cs typeface="Calibri" panose="020F0502020204030204" pitchFamily="34" charset="0"/>
              </a:rPr>
              <a:t>Nom</a:t>
            </a:r>
          </a:p>
          <a:p>
            <a:pPr marL="0" indent="0">
              <a:spcBef>
                <a:spcPts val="0"/>
              </a:spcBef>
              <a:buNone/>
            </a:pPr>
            <a:r>
              <a:rPr lang="fr-FR" sz="1400" dirty="0">
                <a:latin typeface="Calibri" panose="020F0502020204030204" pitchFamily="34" charset="0"/>
                <a:cs typeface="Calibri" panose="020F0502020204030204" pitchFamily="34" charset="0"/>
              </a:rPr>
              <a:t>Titre</a:t>
            </a:r>
          </a:p>
          <a:p>
            <a:pPr marL="0" indent="0">
              <a:spcBef>
                <a:spcPts val="0"/>
              </a:spcBef>
              <a:buNone/>
            </a:pPr>
            <a:r>
              <a:rPr lang="fr-FR" sz="1400" dirty="0">
                <a:latin typeface="Calibri" panose="020F0502020204030204" pitchFamily="34" charset="0"/>
                <a:cs typeface="Calibri" panose="020F0502020204030204" pitchFamily="34" charset="0"/>
              </a:rPr>
              <a:t>Société</a:t>
            </a:r>
          </a:p>
          <a:p>
            <a:pPr marL="0" indent="0">
              <a:spcBef>
                <a:spcPts val="0"/>
              </a:spcBef>
              <a:buNone/>
            </a:pPr>
            <a:r>
              <a:rPr lang="fr-FR" sz="1400" dirty="0">
                <a:latin typeface="Calibri" panose="020F0502020204030204" pitchFamily="34" charset="0"/>
                <a:cs typeface="Calibri" panose="020F0502020204030204" pitchFamily="34" charset="0"/>
              </a:rPr>
              <a:t>Groupe</a:t>
            </a:r>
          </a:p>
          <a:p>
            <a:pPr marL="0" indent="0">
              <a:spcBef>
                <a:spcPts val="0"/>
              </a:spcBef>
              <a:buNone/>
            </a:pPr>
            <a:r>
              <a:rPr lang="fr-FR" sz="1400" dirty="0">
                <a:latin typeface="Calibri" panose="020F0502020204030204" pitchFamily="34" charset="0"/>
                <a:cs typeface="Calibri" panose="020F0502020204030204" pitchFamily="34" charset="0"/>
              </a:rPr>
              <a:t>Actif Oui/Non</a:t>
            </a:r>
          </a:p>
          <a:p>
            <a:pPr marL="0" indent="0">
              <a:spcBef>
                <a:spcPts val="0"/>
              </a:spcBef>
              <a:buNone/>
            </a:pPr>
            <a:r>
              <a:rPr lang="fr-FR" sz="1400" dirty="0">
                <a:latin typeface="Calibri" panose="020F0502020204030204" pitchFamily="34" charset="0"/>
                <a:cs typeface="Calibri" panose="020F0502020204030204" pitchFamily="34" charset="0"/>
              </a:rPr>
              <a:t>Utilisation de la web app Oui/Non</a:t>
            </a:r>
          </a:p>
          <a:p>
            <a:pPr marL="0" indent="0">
              <a:spcBef>
                <a:spcPts val="0"/>
              </a:spcBef>
              <a:buNone/>
            </a:pPr>
            <a:r>
              <a:rPr lang="fr-FR" sz="1400" dirty="0">
                <a:latin typeface="Calibri" panose="020F0502020204030204" pitchFamily="34" charset="0"/>
                <a:cs typeface="Calibri" panose="020F0502020204030204" pitchFamily="34" charset="0"/>
              </a:rPr>
              <a:t>Utilisation de iOS Oui/Non</a:t>
            </a:r>
          </a:p>
          <a:p>
            <a:pPr marL="0" indent="0">
              <a:spcBef>
                <a:spcPts val="0"/>
              </a:spcBef>
              <a:buNone/>
            </a:pPr>
            <a:r>
              <a:rPr lang="fr-FR" sz="1400" dirty="0">
                <a:latin typeface="Calibri" panose="020F0502020204030204" pitchFamily="34" charset="0"/>
                <a:cs typeface="Calibri" panose="020F0502020204030204" pitchFamily="34" charset="0"/>
              </a:rPr>
              <a:t>Utilisation de Android Oui/Non</a:t>
            </a:r>
          </a:p>
          <a:p>
            <a:pPr marL="0" indent="0">
              <a:spcBef>
                <a:spcPts val="0"/>
              </a:spcBef>
              <a:buNone/>
            </a:pPr>
            <a:r>
              <a:rPr lang="fr-FR" sz="1400" dirty="0">
                <a:latin typeface="Calibri" panose="020F0502020204030204" pitchFamily="34" charset="0"/>
                <a:cs typeface="Calibri" panose="020F0502020204030204" pitchFamily="34" charset="0"/>
              </a:rPr>
              <a:t>Nombre de clicks sur les boutons</a:t>
            </a:r>
          </a:p>
          <a:p>
            <a:pPr marL="0" indent="0">
              <a:spcBef>
                <a:spcPts val="0"/>
              </a:spcBef>
              <a:buNone/>
            </a:pPr>
            <a:r>
              <a:rPr lang="fr-FR" sz="1400" dirty="0">
                <a:latin typeface="Calibri" panose="020F0502020204030204" pitchFamily="34" charset="0"/>
                <a:cs typeface="Calibri" panose="020F0502020204030204" pitchFamily="34" charset="0"/>
              </a:rPr>
              <a:t>Demandes de contact envoyées (avec statut)*</a:t>
            </a:r>
          </a:p>
          <a:p>
            <a:pPr marL="0" indent="0">
              <a:spcBef>
                <a:spcPts val="0"/>
              </a:spcBef>
              <a:buNone/>
            </a:pPr>
            <a:r>
              <a:rPr lang="fr-FR" sz="1400" dirty="0">
                <a:latin typeface="Calibri" panose="020F0502020204030204" pitchFamily="34" charset="0"/>
                <a:cs typeface="Calibri" panose="020F0502020204030204" pitchFamily="34" charset="0"/>
              </a:rPr>
              <a:t>Demandes de contact reçues (avec statut)</a:t>
            </a:r>
          </a:p>
          <a:p>
            <a:pPr marL="0" indent="0">
              <a:spcBef>
                <a:spcPts val="0"/>
              </a:spcBef>
              <a:buNone/>
            </a:pPr>
            <a:r>
              <a:rPr lang="fr-FR" sz="1400" dirty="0">
                <a:latin typeface="Calibri" panose="020F0502020204030204" pitchFamily="34" charset="0"/>
                <a:cs typeface="Calibri" panose="020F0502020204030204" pitchFamily="34" charset="0"/>
              </a:rPr>
              <a:t>Demandes de rendez-vous envoyés (avec statut)</a:t>
            </a:r>
          </a:p>
          <a:p>
            <a:pPr marL="0" indent="0">
              <a:spcBef>
                <a:spcPts val="0"/>
              </a:spcBef>
              <a:buNone/>
            </a:pPr>
            <a:r>
              <a:rPr lang="fr-FR" sz="1400" dirty="0">
                <a:latin typeface="Calibri" panose="020F0502020204030204" pitchFamily="34" charset="0"/>
                <a:cs typeface="Calibri" panose="020F0502020204030204" pitchFamily="34" charset="0"/>
              </a:rPr>
              <a:t>Demandes de rendez-vous reçues (avec statut)</a:t>
            </a:r>
          </a:p>
          <a:p>
            <a:pPr marL="0" indent="0">
              <a:spcBef>
                <a:spcPts val="0"/>
              </a:spcBef>
              <a:buNone/>
            </a:pPr>
            <a:r>
              <a:rPr lang="fr-FR" sz="1400" dirty="0">
                <a:latin typeface="Calibri" panose="020F0502020204030204" pitchFamily="34" charset="0"/>
                <a:cs typeface="Calibri" panose="020F0502020204030204" pitchFamily="34" charset="0"/>
              </a:rPr>
              <a:t>Contacts réalisés (avec source)</a:t>
            </a:r>
          </a:p>
          <a:p>
            <a:pPr marL="0" indent="0">
              <a:spcBef>
                <a:spcPts val="0"/>
              </a:spcBef>
              <a:buNone/>
            </a:pPr>
            <a:r>
              <a:rPr lang="fr-FR" sz="1400" dirty="0">
                <a:latin typeface="Calibri" panose="020F0502020204030204" pitchFamily="34" charset="0"/>
                <a:cs typeface="Calibri" panose="020F0502020204030204" pitchFamily="34" charset="0"/>
              </a:rPr>
              <a:t>Rendez-vous réalisés (avec le statut)</a:t>
            </a:r>
          </a:p>
          <a:p>
            <a:pPr marL="0" indent="0">
              <a:spcBef>
                <a:spcPts val="0"/>
              </a:spcBef>
              <a:buNone/>
            </a:pPr>
            <a:r>
              <a:rPr lang="fr-FR" sz="1400" dirty="0">
                <a:latin typeface="Calibri" panose="020F0502020204030204" pitchFamily="34" charset="0"/>
                <a:cs typeface="Calibri" panose="020F0502020204030204" pitchFamily="34" charset="0"/>
              </a:rPr>
              <a:t>Nombre d’exposants « </a:t>
            </a:r>
            <a:r>
              <a:rPr lang="fr-FR" sz="1400" dirty="0" err="1">
                <a:latin typeface="Calibri" panose="020F0502020204030204" pitchFamily="34" charset="0"/>
                <a:cs typeface="Calibri" panose="020F0502020204030204" pitchFamily="34" charset="0"/>
              </a:rPr>
              <a:t>bookmarked</a:t>
            </a:r>
            <a:r>
              <a:rPr lang="fr-FR" sz="1400" dirty="0">
                <a:latin typeface="Calibri" panose="020F0502020204030204" pitchFamily="34" charset="0"/>
                <a:cs typeface="Calibri" panose="020F0502020204030204" pitchFamily="34" charset="0"/>
              </a:rPr>
              <a:t> »</a:t>
            </a:r>
          </a:p>
          <a:p>
            <a:pPr marL="0" indent="0">
              <a:spcBef>
                <a:spcPts val="0"/>
              </a:spcBef>
              <a:buNone/>
            </a:pPr>
            <a:r>
              <a:rPr lang="fr-FR" sz="1400" dirty="0">
                <a:latin typeface="Calibri" panose="020F0502020204030204" pitchFamily="34" charset="0"/>
                <a:cs typeface="Calibri" panose="020F0502020204030204" pitchFamily="34" charset="0"/>
              </a:rPr>
              <a:t>Nombre de sessions « </a:t>
            </a:r>
            <a:r>
              <a:rPr lang="fr-FR" sz="1400" dirty="0" err="1">
                <a:latin typeface="Calibri" panose="020F0502020204030204" pitchFamily="34" charset="0"/>
                <a:cs typeface="Calibri" panose="020F0502020204030204" pitchFamily="34" charset="0"/>
              </a:rPr>
              <a:t>bookmarked</a:t>
            </a:r>
            <a:r>
              <a:rPr lang="fr-FR" sz="1400" dirty="0">
                <a:latin typeface="Calibri" panose="020F0502020204030204" pitchFamily="34" charset="0"/>
                <a:cs typeface="Calibri" panose="020F0502020204030204" pitchFamily="34" charset="0"/>
              </a:rPr>
              <a:t> »</a:t>
            </a:r>
          </a:p>
          <a:p>
            <a:pPr marL="0" indent="0">
              <a:spcBef>
                <a:spcPts val="0"/>
              </a:spcBef>
              <a:buNone/>
            </a:pPr>
            <a:r>
              <a:rPr lang="fr-FR" sz="1400" dirty="0">
                <a:latin typeface="Calibri" panose="020F0502020204030204" pitchFamily="34" charset="0"/>
                <a:cs typeface="Calibri" panose="020F0502020204030204" pitchFamily="34" charset="0"/>
              </a:rPr>
              <a:t>Nombre de sessions regardées</a:t>
            </a:r>
          </a:p>
          <a:p>
            <a:pPr marL="0" indent="0">
              <a:spcBef>
                <a:spcPts val="0"/>
              </a:spcBef>
              <a:buNone/>
            </a:pPr>
            <a:r>
              <a:rPr lang="fr-FR" sz="1400" dirty="0">
                <a:latin typeface="Calibri" panose="020F0502020204030204" pitchFamily="34" charset="0"/>
                <a:cs typeface="Calibri" panose="020F0502020204030204" pitchFamily="34" charset="0"/>
              </a:rPr>
              <a:t>Durée de visionnage du flux</a:t>
            </a:r>
          </a:p>
          <a:p>
            <a:pPr marL="0" indent="0">
              <a:spcBef>
                <a:spcPts val="0"/>
              </a:spcBef>
              <a:buNone/>
            </a:pPr>
            <a:r>
              <a:rPr lang="fr-FR" sz="1400" dirty="0">
                <a:latin typeface="Calibri" panose="020F0502020204030204" pitchFamily="34" charset="0"/>
                <a:cs typeface="Calibri" panose="020F0502020204030204" pitchFamily="34" charset="0"/>
              </a:rPr>
              <a:t>Nombre de notes reçues**</a:t>
            </a:r>
          </a:p>
          <a:p>
            <a:pPr marL="0" indent="0">
              <a:spcBef>
                <a:spcPts val="0"/>
              </a:spcBef>
              <a:buNone/>
            </a:pPr>
            <a:r>
              <a:rPr lang="fr-FR" sz="1400" dirty="0">
                <a:latin typeface="Calibri" panose="020F0502020204030204" pitchFamily="34" charset="0"/>
                <a:cs typeface="Calibri" panose="020F0502020204030204" pitchFamily="34" charset="0"/>
              </a:rPr>
              <a:t>Score moyen</a:t>
            </a:r>
          </a:p>
          <a:p>
            <a:pPr marL="0" indent="0">
              <a:spcBef>
                <a:spcPts val="0"/>
              </a:spcBef>
              <a:buNone/>
            </a:pPr>
            <a:endParaRPr lang="fr-FR" sz="1400" dirty="0">
              <a:latin typeface="Calibri" panose="020F0502020204030204" pitchFamily="34" charset="0"/>
              <a:cs typeface="Calibri" panose="020F0502020204030204" pitchFamily="34" charset="0"/>
            </a:endParaRPr>
          </a:p>
          <a:p>
            <a:pPr marL="0" indent="0">
              <a:spcBef>
                <a:spcPts val="0"/>
              </a:spcBef>
              <a:buNone/>
            </a:pPr>
            <a:r>
              <a:rPr lang="fr-FR" sz="1400" b="1" dirty="0">
                <a:latin typeface="Calibri" panose="020F0502020204030204" pitchFamily="34" charset="0"/>
                <a:cs typeface="Calibri" panose="020F0502020204030204" pitchFamily="34" charset="0"/>
              </a:rPr>
              <a:t>Informations par exposants</a:t>
            </a:r>
            <a:endParaRPr lang="fr-FR" sz="1400" dirty="0">
              <a:latin typeface="Calibri" panose="020F0502020204030204" pitchFamily="34" charset="0"/>
              <a:cs typeface="Calibri" panose="020F0502020204030204" pitchFamily="34" charset="0"/>
            </a:endParaRPr>
          </a:p>
          <a:p>
            <a:pPr marL="0" indent="0">
              <a:spcBef>
                <a:spcPts val="0"/>
              </a:spcBef>
              <a:buNone/>
            </a:pPr>
            <a:r>
              <a:rPr lang="fr-FR" sz="1400" dirty="0">
                <a:latin typeface="Calibri" panose="020F0502020204030204" pitchFamily="34" charset="0"/>
                <a:cs typeface="Calibri" panose="020F0502020204030204" pitchFamily="34" charset="0"/>
              </a:rPr>
              <a:t>Nom</a:t>
            </a:r>
          </a:p>
          <a:p>
            <a:pPr marL="0" indent="0">
              <a:spcBef>
                <a:spcPts val="0"/>
              </a:spcBef>
              <a:buNone/>
            </a:pPr>
            <a:r>
              <a:rPr lang="fr-FR" sz="1400" dirty="0">
                <a:latin typeface="Calibri" panose="020F0502020204030204" pitchFamily="34" charset="0"/>
                <a:cs typeface="Calibri" panose="020F0502020204030204" pitchFamily="34" charset="0"/>
              </a:rPr>
              <a:t>Type</a:t>
            </a:r>
          </a:p>
          <a:p>
            <a:pPr marL="0" indent="0">
              <a:spcBef>
                <a:spcPts val="0"/>
              </a:spcBef>
              <a:buNone/>
            </a:pPr>
            <a:r>
              <a:rPr lang="fr-FR" sz="1400" dirty="0">
                <a:latin typeface="Calibri" panose="020F0502020204030204" pitchFamily="34" charset="0"/>
                <a:cs typeface="Calibri" panose="020F0502020204030204" pitchFamily="34" charset="0"/>
              </a:rPr>
              <a:t>Membres</a:t>
            </a:r>
          </a:p>
          <a:p>
            <a:pPr marL="0" indent="0">
              <a:spcBef>
                <a:spcPts val="0"/>
              </a:spcBef>
              <a:buNone/>
            </a:pPr>
            <a:r>
              <a:rPr lang="fr-FR" sz="1400" dirty="0">
                <a:latin typeface="Calibri" panose="020F0502020204030204" pitchFamily="34" charset="0"/>
                <a:cs typeface="Calibri" panose="020F0502020204030204" pitchFamily="34" charset="0"/>
              </a:rPr>
              <a:t>Nombre de membres de l’exposant ayant utilisé l’application</a:t>
            </a:r>
          </a:p>
          <a:p>
            <a:pPr marL="0" indent="0">
              <a:spcBef>
                <a:spcPts val="0"/>
              </a:spcBef>
              <a:buNone/>
            </a:pPr>
            <a:r>
              <a:rPr lang="fr-FR" sz="1400" dirty="0">
                <a:latin typeface="Calibri" panose="020F0502020204030204" pitchFamily="34" charset="0"/>
                <a:cs typeface="Calibri" panose="020F0502020204030204" pitchFamily="34" charset="0"/>
              </a:rPr>
              <a:t>Demandes de contact envoyées (avec statut)</a:t>
            </a:r>
          </a:p>
          <a:p>
            <a:pPr marL="0" indent="0">
              <a:spcBef>
                <a:spcPts val="0"/>
              </a:spcBef>
              <a:buNone/>
            </a:pPr>
            <a:r>
              <a:rPr lang="fr-FR" sz="1400" dirty="0">
                <a:latin typeface="Calibri" panose="020F0502020204030204" pitchFamily="34" charset="0"/>
                <a:cs typeface="Calibri" panose="020F0502020204030204" pitchFamily="34" charset="0"/>
              </a:rPr>
              <a:t>Demandes de contact reçues (avec statut)</a:t>
            </a:r>
          </a:p>
          <a:p>
            <a:pPr marL="0" indent="0">
              <a:spcBef>
                <a:spcPts val="0"/>
              </a:spcBef>
              <a:buNone/>
            </a:pPr>
            <a:r>
              <a:rPr lang="fr-FR" sz="1400" dirty="0">
                <a:latin typeface="Calibri" panose="020F0502020204030204" pitchFamily="34" charset="0"/>
                <a:cs typeface="Calibri" panose="020F0502020204030204" pitchFamily="34" charset="0"/>
              </a:rPr>
              <a:t>Demandes de rendez-vous envoyés (avec statut)</a:t>
            </a:r>
          </a:p>
          <a:p>
            <a:pPr marL="0" indent="0">
              <a:spcBef>
                <a:spcPts val="0"/>
              </a:spcBef>
              <a:buNone/>
            </a:pPr>
            <a:r>
              <a:rPr lang="fr-FR" sz="1400" dirty="0">
                <a:latin typeface="Calibri" panose="020F0502020204030204" pitchFamily="34" charset="0"/>
                <a:cs typeface="Calibri" panose="020F0502020204030204" pitchFamily="34" charset="0"/>
              </a:rPr>
              <a:t>Demandes de rendez-vous reçues (avec statut)</a:t>
            </a:r>
          </a:p>
          <a:p>
            <a:pPr marL="0" indent="0">
              <a:spcBef>
                <a:spcPts val="0"/>
              </a:spcBef>
              <a:buNone/>
            </a:pPr>
            <a:r>
              <a:rPr lang="fr-FR" sz="1400" dirty="0">
                <a:latin typeface="Calibri" panose="020F0502020204030204" pitchFamily="34" charset="0"/>
                <a:cs typeface="Calibri" panose="020F0502020204030204" pitchFamily="34" charset="0"/>
              </a:rPr>
              <a:t>Contacts réalisés (avec source)</a:t>
            </a:r>
          </a:p>
          <a:p>
            <a:pPr marL="0" indent="0">
              <a:spcBef>
                <a:spcPts val="0"/>
              </a:spcBef>
              <a:buNone/>
            </a:pPr>
            <a:r>
              <a:rPr lang="fr-FR" sz="1400" dirty="0">
                <a:latin typeface="Calibri" panose="020F0502020204030204" pitchFamily="34" charset="0"/>
                <a:cs typeface="Calibri" panose="020F0502020204030204" pitchFamily="34" charset="0"/>
              </a:rPr>
              <a:t>Rendez-vous réalisés (avec le statut)</a:t>
            </a:r>
          </a:p>
          <a:p>
            <a:pPr marL="0" indent="0">
              <a:spcBef>
                <a:spcPts val="0"/>
              </a:spcBef>
              <a:buNone/>
            </a:pPr>
            <a:r>
              <a:rPr lang="fr-FR" sz="1400" dirty="0">
                <a:latin typeface="Calibri" panose="020F0502020204030204" pitchFamily="34" charset="0"/>
                <a:cs typeface="Calibri" panose="020F0502020204030204" pitchFamily="34" charset="0"/>
              </a:rPr>
              <a:t>Nombre de vues total de la fiche exposant</a:t>
            </a:r>
          </a:p>
          <a:p>
            <a:pPr marL="0" indent="0">
              <a:spcBef>
                <a:spcPts val="0"/>
              </a:spcBef>
              <a:buNone/>
            </a:pPr>
            <a:r>
              <a:rPr lang="fr-FR" sz="1400" dirty="0">
                <a:latin typeface="Calibri" panose="020F0502020204030204" pitchFamily="34" charset="0"/>
                <a:cs typeface="Calibri" panose="020F0502020204030204" pitchFamily="34" charset="0"/>
              </a:rPr>
              <a:t>Nombre d'utilisateurs uniques consultés</a:t>
            </a:r>
          </a:p>
          <a:p>
            <a:pPr marL="0" indent="0">
              <a:spcBef>
                <a:spcPts val="0"/>
              </a:spcBef>
              <a:buNone/>
            </a:pPr>
            <a:r>
              <a:rPr lang="fr-FR" sz="1400" dirty="0">
                <a:latin typeface="Calibri" panose="020F0502020204030204" pitchFamily="34" charset="0"/>
                <a:cs typeface="Calibri" panose="020F0502020204030204" pitchFamily="34" charset="0"/>
              </a:rPr>
              <a:t>Nombre d'utilisateurs « </a:t>
            </a:r>
            <a:r>
              <a:rPr lang="fr-FR" sz="1400" dirty="0" err="1">
                <a:latin typeface="Calibri" panose="020F0502020204030204" pitchFamily="34" charset="0"/>
                <a:cs typeface="Calibri" panose="020F0502020204030204" pitchFamily="34" charset="0"/>
              </a:rPr>
              <a:t>bookmarked</a:t>
            </a:r>
            <a:r>
              <a:rPr lang="fr-FR" sz="1400" dirty="0">
                <a:latin typeface="Calibri" panose="020F0502020204030204" pitchFamily="34" charset="0"/>
                <a:cs typeface="Calibri" panose="020F0502020204030204" pitchFamily="34" charset="0"/>
              </a:rPr>
              <a:t> »</a:t>
            </a:r>
          </a:p>
          <a:p>
            <a:pPr marL="0" indent="0">
              <a:spcBef>
                <a:spcPts val="0"/>
              </a:spcBef>
              <a:buNone/>
            </a:pPr>
            <a:r>
              <a:rPr lang="fr-FR" sz="1400" dirty="0">
                <a:latin typeface="Calibri" panose="020F0502020204030204" pitchFamily="34" charset="0"/>
                <a:cs typeface="Calibri" panose="020F0502020204030204" pitchFamily="34" charset="0"/>
              </a:rPr>
              <a:t>Nombre de notes reçues</a:t>
            </a:r>
          </a:p>
          <a:p>
            <a:pPr marL="0" indent="0">
              <a:spcBef>
                <a:spcPts val="0"/>
              </a:spcBef>
              <a:buNone/>
            </a:pPr>
            <a:r>
              <a:rPr lang="fr-FR" sz="1400" dirty="0">
                <a:latin typeface="Calibri" panose="020F0502020204030204" pitchFamily="34" charset="0"/>
                <a:cs typeface="Calibri" panose="020F0502020204030204" pitchFamily="34" charset="0"/>
              </a:rPr>
              <a:t>Score moyen</a:t>
            </a:r>
          </a:p>
          <a:p>
            <a:pPr marL="0" indent="0">
              <a:spcBef>
                <a:spcPts val="0"/>
              </a:spcBef>
              <a:buNone/>
            </a:pPr>
            <a:endParaRPr lang="fr-FR" sz="1400" dirty="0">
              <a:latin typeface="Calibri" panose="020F0502020204030204" pitchFamily="34" charset="0"/>
              <a:cs typeface="Calibri" panose="020F0502020204030204" pitchFamily="34" charset="0"/>
            </a:endParaRPr>
          </a:p>
          <a:p>
            <a:pPr marL="0" indent="0">
              <a:spcBef>
                <a:spcPts val="0"/>
              </a:spcBef>
              <a:buNone/>
            </a:pPr>
            <a:endParaRPr lang="fr-FR"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91107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D6AE21-1B58-4FF0-A8C2-A6D2D51CD810}"/>
              </a:ext>
            </a:extLst>
          </p:cNvPr>
          <p:cNvSpPr>
            <a:spLocks noGrp="1"/>
          </p:cNvSpPr>
          <p:nvPr>
            <p:ph type="title"/>
          </p:nvPr>
        </p:nvSpPr>
        <p:spPr/>
        <p:txBody>
          <a:bodyPr/>
          <a:lstStyle/>
          <a:p>
            <a:r>
              <a:rPr lang="fr-FR" dirty="0"/>
              <a:t>Statistiques globales disponibles à l’export par l’organisateur (suite)</a:t>
            </a:r>
          </a:p>
        </p:txBody>
      </p:sp>
      <p:sp>
        <p:nvSpPr>
          <p:cNvPr id="3" name="Espace réservé du contenu 2">
            <a:extLst>
              <a:ext uri="{FF2B5EF4-FFF2-40B4-BE49-F238E27FC236}">
                <a16:creationId xmlns:a16="http://schemas.microsoft.com/office/drawing/2014/main" id="{64EED668-0A6B-4DAF-A8C2-867AD17B32FD}"/>
              </a:ext>
            </a:extLst>
          </p:cNvPr>
          <p:cNvSpPr>
            <a:spLocks noGrp="1"/>
          </p:cNvSpPr>
          <p:nvPr>
            <p:ph idx="1"/>
          </p:nvPr>
        </p:nvSpPr>
        <p:spPr>
          <a:xfrm>
            <a:off x="838200" y="1773670"/>
            <a:ext cx="10515600" cy="4450484"/>
          </a:xfrm>
        </p:spPr>
        <p:txBody>
          <a:bodyPr numCol="2">
            <a:noAutofit/>
          </a:bodyPr>
          <a:lstStyle/>
          <a:p>
            <a:pPr marL="0" indent="0">
              <a:spcBef>
                <a:spcPts val="0"/>
              </a:spcBef>
              <a:buNone/>
            </a:pPr>
            <a:r>
              <a:rPr lang="fr-FR" sz="1400" b="1" dirty="0" err="1">
                <a:latin typeface="Calibri" panose="020F0502020204030204" pitchFamily="34" charset="0"/>
                <a:cs typeface="Calibri" panose="020F0502020204030204" pitchFamily="34" charset="0"/>
              </a:rPr>
              <a:t>Recap</a:t>
            </a:r>
            <a:r>
              <a:rPr lang="fr-FR" sz="1400" b="1" dirty="0">
                <a:latin typeface="Calibri" panose="020F0502020204030204" pitchFamily="34" charset="0"/>
                <a:cs typeface="Calibri" panose="020F0502020204030204" pitchFamily="34" charset="0"/>
              </a:rPr>
              <a:t> des session</a:t>
            </a:r>
            <a:endParaRPr lang="fr-FR" sz="1400" dirty="0">
              <a:latin typeface="Calibri" panose="020F0502020204030204" pitchFamily="34" charset="0"/>
              <a:cs typeface="Calibri" panose="020F0502020204030204" pitchFamily="34" charset="0"/>
            </a:endParaRPr>
          </a:p>
          <a:p>
            <a:pPr marL="0" indent="0">
              <a:spcBef>
                <a:spcPts val="0"/>
              </a:spcBef>
              <a:buNone/>
            </a:pPr>
            <a:r>
              <a:rPr lang="fr-FR" sz="1400" dirty="0">
                <a:latin typeface="Calibri" panose="020F0502020204030204" pitchFamily="34" charset="0"/>
                <a:cs typeface="Calibri" panose="020F0502020204030204" pitchFamily="34" charset="0"/>
              </a:rPr>
              <a:t>Titre de la session</a:t>
            </a:r>
          </a:p>
          <a:p>
            <a:pPr marL="0" indent="0">
              <a:spcBef>
                <a:spcPts val="0"/>
              </a:spcBef>
              <a:buNone/>
            </a:pPr>
            <a:r>
              <a:rPr lang="fr-FR" sz="1400" dirty="0">
                <a:latin typeface="Calibri" panose="020F0502020204030204" pitchFamily="34" charset="0"/>
                <a:cs typeface="Calibri" panose="020F0502020204030204" pitchFamily="34" charset="0"/>
              </a:rPr>
              <a:t>Début</a:t>
            </a:r>
          </a:p>
          <a:p>
            <a:pPr marL="0" indent="0">
              <a:spcBef>
                <a:spcPts val="0"/>
              </a:spcBef>
              <a:buNone/>
            </a:pPr>
            <a:r>
              <a:rPr lang="fr-FR" sz="1400" dirty="0">
                <a:latin typeface="Calibri" panose="020F0502020204030204" pitchFamily="34" charset="0"/>
                <a:cs typeface="Calibri" panose="020F0502020204030204" pitchFamily="34" charset="0"/>
              </a:rPr>
              <a:t>Fin</a:t>
            </a:r>
          </a:p>
          <a:p>
            <a:pPr marL="0" indent="0">
              <a:spcBef>
                <a:spcPts val="0"/>
              </a:spcBef>
              <a:buNone/>
            </a:pPr>
            <a:r>
              <a:rPr lang="fr-FR" sz="1400" dirty="0">
                <a:latin typeface="Calibri" panose="020F0502020204030204" pitchFamily="34" charset="0"/>
                <a:cs typeface="Calibri" panose="020F0502020204030204" pitchFamily="34" charset="0"/>
              </a:rPr>
              <a:t>Type</a:t>
            </a:r>
          </a:p>
          <a:p>
            <a:pPr marL="0" indent="0">
              <a:spcBef>
                <a:spcPts val="0"/>
              </a:spcBef>
              <a:buNone/>
            </a:pPr>
            <a:r>
              <a:rPr lang="fr-FR" sz="1400" dirty="0">
                <a:latin typeface="Calibri" panose="020F0502020204030204" pitchFamily="34" charset="0"/>
                <a:cs typeface="Calibri" panose="020F0502020204030204" pitchFamily="34" charset="0"/>
              </a:rPr>
              <a:t>Localisation</a:t>
            </a:r>
          </a:p>
          <a:p>
            <a:pPr marL="0" indent="0">
              <a:spcBef>
                <a:spcPts val="0"/>
              </a:spcBef>
              <a:buNone/>
            </a:pPr>
            <a:r>
              <a:rPr lang="fr-FR" sz="1400" dirty="0">
                <a:latin typeface="Calibri" panose="020F0502020204030204" pitchFamily="34" charset="0"/>
                <a:cs typeface="Calibri" panose="020F0502020204030204" pitchFamily="34" charset="0"/>
              </a:rPr>
              <a:t>Sujets</a:t>
            </a:r>
          </a:p>
          <a:p>
            <a:pPr marL="0" indent="0">
              <a:spcBef>
                <a:spcPts val="0"/>
              </a:spcBef>
              <a:buNone/>
            </a:pPr>
            <a:r>
              <a:rPr lang="fr-FR" sz="1400" dirty="0">
                <a:latin typeface="Calibri" panose="020F0502020204030204" pitchFamily="34" charset="0"/>
                <a:cs typeface="Calibri" panose="020F0502020204030204" pitchFamily="34" charset="0"/>
              </a:rPr>
              <a:t>ID interne de la session</a:t>
            </a:r>
          </a:p>
          <a:p>
            <a:pPr marL="0" indent="0">
              <a:spcBef>
                <a:spcPts val="0"/>
              </a:spcBef>
              <a:buNone/>
            </a:pPr>
            <a:r>
              <a:rPr lang="fr-FR" sz="1400" dirty="0">
                <a:latin typeface="Calibri" panose="020F0502020204030204" pitchFamily="34" charset="0"/>
                <a:cs typeface="Calibri" panose="020F0502020204030204" pitchFamily="34" charset="0"/>
              </a:rPr>
              <a:t>ID externe des participants</a:t>
            </a:r>
          </a:p>
          <a:p>
            <a:pPr marL="0" indent="0">
              <a:spcBef>
                <a:spcPts val="0"/>
              </a:spcBef>
              <a:buNone/>
            </a:pPr>
            <a:r>
              <a:rPr lang="fr-FR" sz="1400" dirty="0">
                <a:latin typeface="Calibri" panose="020F0502020204030204" pitchFamily="34" charset="0"/>
                <a:cs typeface="Calibri" panose="020F0502020204030204" pitchFamily="34" charset="0"/>
              </a:rPr>
              <a:t>Date d’enregistrement</a:t>
            </a:r>
          </a:p>
          <a:p>
            <a:pPr marL="0" indent="0">
              <a:spcBef>
                <a:spcPts val="0"/>
              </a:spcBef>
              <a:buNone/>
            </a:pPr>
            <a:r>
              <a:rPr lang="fr-FR" sz="1400" dirty="0">
                <a:latin typeface="Calibri" panose="020F0502020204030204" pitchFamily="34" charset="0"/>
                <a:cs typeface="Calibri" panose="020F0502020204030204" pitchFamily="34" charset="0"/>
              </a:rPr>
              <a:t>Score</a:t>
            </a:r>
          </a:p>
          <a:p>
            <a:pPr marL="0" indent="0">
              <a:spcBef>
                <a:spcPts val="0"/>
              </a:spcBef>
              <a:buNone/>
            </a:pPr>
            <a:r>
              <a:rPr lang="fr-FR" sz="1400" dirty="0">
                <a:latin typeface="Calibri" panose="020F0502020204030204" pitchFamily="34" charset="0"/>
                <a:cs typeface="Calibri" panose="020F0502020204030204" pitchFamily="34" charset="0"/>
              </a:rPr>
              <a:t>Commentaire</a:t>
            </a:r>
          </a:p>
          <a:p>
            <a:pPr marL="0" indent="0">
              <a:spcBef>
                <a:spcPts val="0"/>
              </a:spcBef>
              <a:buNone/>
            </a:pPr>
            <a:r>
              <a:rPr lang="fr-FR" sz="1400" dirty="0">
                <a:latin typeface="Calibri" panose="020F0502020204030204" pitchFamily="34" charset="0"/>
                <a:cs typeface="Calibri" panose="020F0502020204030204" pitchFamily="34" charset="0"/>
              </a:rPr>
              <a:t> </a:t>
            </a:r>
          </a:p>
          <a:p>
            <a:pPr marL="0" indent="0">
              <a:spcBef>
                <a:spcPts val="0"/>
              </a:spcBef>
              <a:buNone/>
            </a:pPr>
            <a:r>
              <a:rPr lang="fr-FR" sz="1400" b="1" dirty="0">
                <a:latin typeface="Calibri" panose="020F0502020204030204" pitchFamily="34" charset="0"/>
                <a:cs typeface="Calibri" panose="020F0502020204030204" pitchFamily="34" charset="0"/>
              </a:rPr>
              <a:t>La liste des gens ayant regardé la diffusion*</a:t>
            </a:r>
            <a:endParaRPr lang="fr-FR" sz="1400" dirty="0">
              <a:latin typeface="Calibri" panose="020F0502020204030204" pitchFamily="34" charset="0"/>
              <a:cs typeface="Calibri" panose="020F0502020204030204" pitchFamily="34" charset="0"/>
            </a:endParaRPr>
          </a:p>
          <a:p>
            <a:pPr marL="0" indent="0">
              <a:spcBef>
                <a:spcPts val="0"/>
              </a:spcBef>
              <a:buNone/>
            </a:pPr>
            <a:r>
              <a:rPr lang="fr-FR" sz="1400" dirty="0">
                <a:latin typeface="Calibri" panose="020F0502020204030204" pitchFamily="34" charset="0"/>
                <a:cs typeface="Calibri" panose="020F0502020204030204" pitchFamily="34" charset="0"/>
              </a:rPr>
              <a:t>Les personnes qui regardent le streaming</a:t>
            </a:r>
          </a:p>
          <a:p>
            <a:pPr marL="0" indent="0">
              <a:spcBef>
                <a:spcPts val="0"/>
              </a:spcBef>
              <a:buNone/>
            </a:pPr>
            <a:r>
              <a:rPr lang="fr-FR" sz="1400" dirty="0">
                <a:latin typeface="Calibri" panose="020F0502020204030204" pitchFamily="34" charset="0"/>
                <a:cs typeface="Calibri" panose="020F0502020204030204" pitchFamily="34" charset="0"/>
              </a:rPr>
              <a:t>La somme des durées de visionnage de chaque personne</a:t>
            </a:r>
          </a:p>
          <a:p>
            <a:pPr marL="0" indent="0">
              <a:spcBef>
                <a:spcPts val="0"/>
              </a:spcBef>
              <a:buNone/>
            </a:pPr>
            <a:r>
              <a:rPr lang="fr-FR" sz="1400" dirty="0">
                <a:latin typeface="Calibri" panose="020F0502020204030204" pitchFamily="34" charset="0"/>
                <a:cs typeface="Calibri" panose="020F0502020204030204" pitchFamily="34" charset="0"/>
              </a:rPr>
              <a:t>La date d'enregistrement des personnes qui ont regardé</a:t>
            </a:r>
          </a:p>
          <a:p>
            <a:pPr marL="0" indent="0">
              <a:spcBef>
                <a:spcPts val="0"/>
              </a:spcBef>
              <a:buNone/>
            </a:pPr>
            <a:endParaRPr lang="fr-FR" sz="1400" b="1" dirty="0">
              <a:latin typeface="Calibri" panose="020F0502020204030204" pitchFamily="34" charset="0"/>
              <a:cs typeface="Calibri" panose="020F0502020204030204" pitchFamily="34" charset="0"/>
            </a:endParaRPr>
          </a:p>
          <a:p>
            <a:pPr marL="0" indent="0">
              <a:spcBef>
                <a:spcPts val="0"/>
              </a:spcBef>
              <a:buNone/>
            </a:pPr>
            <a:endParaRPr lang="fr-FR" sz="1400" b="1" dirty="0">
              <a:latin typeface="Calibri" panose="020F0502020204030204" pitchFamily="34" charset="0"/>
              <a:cs typeface="Calibri" panose="020F0502020204030204" pitchFamily="34" charset="0"/>
            </a:endParaRPr>
          </a:p>
          <a:p>
            <a:pPr marL="0" indent="0">
              <a:spcBef>
                <a:spcPts val="0"/>
              </a:spcBef>
              <a:buNone/>
            </a:pPr>
            <a:endParaRPr lang="fr-FR" sz="1400" b="1" dirty="0">
              <a:latin typeface="Calibri" panose="020F0502020204030204" pitchFamily="34" charset="0"/>
              <a:cs typeface="Calibri" panose="020F0502020204030204" pitchFamily="34" charset="0"/>
            </a:endParaRPr>
          </a:p>
          <a:p>
            <a:pPr marL="0" indent="0">
              <a:spcBef>
                <a:spcPts val="0"/>
              </a:spcBef>
              <a:buNone/>
            </a:pPr>
            <a:endParaRPr lang="fr-FR" sz="1400" b="1" dirty="0">
              <a:latin typeface="Calibri" panose="020F0502020204030204" pitchFamily="34" charset="0"/>
              <a:cs typeface="Calibri" panose="020F0502020204030204" pitchFamily="34" charset="0"/>
            </a:endParaRPr>
          </a:p>
          <a:p>
            <a:pPr marL="0" indent="0">
              <a:spcBef>
                <a:spcPts val="0"/>
              </a:spcBef>
              <a:buNone/>
            </a:pPr>
            <a:endParaRPr lang="fr-FR" sz="1400" b="1" dirty="0">
              <a:latin typeface="Calibri" panose="020F0502020204030204" pitchFamily="34" charset="0"/>
              <a:cs typeface="Calibri" panose="020F0502020204030204" pitchFamily="34" charset="0"/>
            </a:endParaRPr>
          </a:p>
          <a:p>
            <a:pPr marL="0" indent="0">
              <a:spcBef>
                <a:spcPts val="0"/>
              </a:spcBef>
              <a:buNone/>
            </a:pPr>
            <a:endParaRPr lang="fr-FR" sz="1400" b="1" dirty="0">
              <a:latin typeface="Calibri" panose="020F0502020204030204" pitchFamily="34" charset="0"/>
              <a:cs typeface="Calibri" panose="020F0502020204030204" pitchFamily="34" charset="0"/>
            </a:endParaRPr>
          </a:p>
          <a:p>
            <a:pPr marL="0" indent="0">
              <a:spcBef>
                <a:spcPts val="0"/>
              </a:spcBef>
              <a:buNone/>
            </a:pPr>
            <a:endParaRPr lang="fr-FR" sz="1400" b="1" dirty="0">
              <a:latin typeface="Calibri" panose="020F0502020204030204" pitchFamily="34" charset="0"/>
              <a:cs typeface="Calibri" panose="020F0502020204030204" pitchFamily="34" charset="0"/>
            </a:endParaRPr>
          </a:p>
          <a:p>
            <a:pPr marL="0" indent="0">
              <a:spcBef>
                <a:spcPts val="0"/>
              </a:spcBef>
              <a:buNone/>
            </a:pPr>
            <a:endParaRPr lang="fr-FR" sz="1400" b="1" dirty="0">
              <a:latin typeface="Calibri" panose="020F0502020204030204" pitchFamily="34" charset="0"/>
              <a:cs typeface="Calibri" panose="020F0502020204030204" pitchFamily="34" charset="0"/>
            </a:endParaRPr>
          </a:p>
          <a:p>
            <a:pPr marL="0" indent="0">
              <a:spcBef>
                <a:spcPts val="0"/>
              </a:spcBef>
              <a:buNone/>
            </a:pPr>
            <a:r>
              <a:rPr lang="fr-FR" sz="1400" b="1" dirty="0">
                <a:latin typeface="Calibri" panose="020F0502020204030204" pitchFamily="34" charset="0"/>
                <a:cs typeface="Calibri" panose="020F0502020204030204" pitchFamily="34" charset="0"/>
              </a:rPr>
              <a:t>Score d'engagement des participants</a:t>
            </a:r>
            <a:endParaRPr lang="fr-FR" sz="1400" dirty="0">
              <a:latin typeface="Calibri" panose="020F0502020204030204" pitchFamily="34" charset="0"/>
              <a:cs typeface="Calibri" panose="020F0502020204030204" pitchFamily="34" charset="0"/>
            </a:endParaRPr>
          </a:p>
          <a:p>
            <a:pPr marL="0" indent="0">
              <a:spcBef>
                <a:spcPts val="0"/>
              </a:spcBef>
              <a:buNone/>
            </a:pPr>
            <a:r>
              <a:rPr lang="fr-FR" sz="1400" dirty="0">
                <a:latin typeface="Calibri" panose="020F0502020204030204" pitchFamily="34" charset="0"/>
                <a:cs typeface="Calibri" panose="020F0502020204030204" pitchFamily="34" charset="0"/>
              </a:rPr>
              <a:t>Nous calculons un score d'engagement pour chaque personne de l'événement, en additionnant les actions faites. Les actions ont des poids différents :</a:t>
            </a:r>
          </a:p>
          <a:p>
            <a:pPr marL="0" indent="0">
              <a:spcBef>
                <a:spcPts val="0"/>
              </a:spcBef>
              <a:buNone/>
            </a:pPr>
            <a:r>
              <a:rPr lang="fr-FR" sz="1400" dirty="0">
                <a:latin typeface="Calibri" panose="020F0502020204030204" pitchFamily="34" charset="0"/>
                <a:cs typeface="Calibri" panose="020F0502020204030204" pitchFamily="34" charset="0"/>
              </a:rPr>
              <a:t>Voir l'événement à la maison : 0.5</a:t>
            </a:r>
          </a:p>
          <a:p>
            <a:pPr marL="0" indent="0">
              <a:spcBef>
                <a:spcPts val="0"/>
              </a:spcBef>
              <a:buNone/>
            </a:pPr>
            <a:r>
              <a:rPr lang="fr-FR" sz="1400" dirty="0">
                <a:latin typeface="Calibri" panose="020F0502020204030204" pitchFamily="34" charset="0"/>
                <a:cs typeface="Calibri" panose="020F0502020204030204" pitchFamily="34" charset="0"/>
              </a:rPr>
              <a:t>Cliquer sur un bouton d'événement : 1</a:t>
            </a:r>
          </a:p>
          <a:p>
            <a:pPr marL="0" indent="0">
              <a:spcBef>
                <a:spcPts val="0"/>
              </a:spcBef>
              <a:buNone/>
            </a:pPr>
            <a:r>
              <a:rPr lang="fr-FR" sz="1400" dirty="0">
                <a:latin typeface="Calibri" panose="020F0502020204030204" pitchFamily="34" charset="0"/>
                <a:cs typeface="Calibri" panose="020F0502020204030204" pitchFamily="34" charset="0"/>
              </a:rPr>
              <a:t>Acceptation / refus d'une demande : 2</a:t>
            </a:r>
          </a:p>
          <a:p>
            <a:pPr marL="0" indent="0">
              <a:spcBef>
                <a:spcPts val="0"/>
              </a:spcBef>
              <a:buNone/>
            </a:pPr>
            <a:r>
              <a:rPr lang="fr-FR" sz="1400" dirty="0">
                <a:latin typeface="Calibri" panose="020F0502020204030204" pitchFamily="34" charset="0"/>
                <a:cs typeface="Calibri" panose="020F0502020204030204" pitchFamily="34" charset="0"/>
              </a:rPr>
              <a:t>« Bookmark » d'un exposant, d'une session ou d'un produit : 5</a:t>
            </a:r>
          </a:p>
          <a:p>
            <a:pPr marL="0" indent="0">
              <a:spcBef>
                <a:spcPts val="0"/>
              </a:spcBef>
              <a:buNone/>
            </a:pPr>
            <a:r>
              <a:rPr lang="fr-FR" sz="1400" dirty="0">
                <a:latin typeface="Calibri" panose="020F0502020204030204" pitchFamily="34" charset="0"/>
                <a:cs typeface="Calibri" panose="020F0502020204030204" pitchFamily="34" charset="0"/>
              </a:rPr>
              <a:t>Envoi d'une demande de connexion : 10</a:t>
            </a:r>
          </a:p>
          <a:p>
            <a:pPr marL="0" indent="0">
              <a:spcBef>
                <a:spcPts val="0"/>
              </a:spcBef>
              <a:buNone/>
            </a:pPr>
            <a:r>
              <a:rPr lang="fr-FR" sz="1400" dirty="0">
                <a:latin typeface="Calibri" panose="020F0502020204030204" pitchFamily="34" charset="0"/>
                <a:cs typeface="Calibri" panose="020F0502020204030204" pitchFamily="34" charset="0"/>
              </a:rPr>
              <a:t>Envoi d'une demande de rendez-vous : 15</a:t>
            </a:r>
          </a:p>
          <a:p>
            <a:pPr marL="0" indent="0">
              <a:spcBef>
                <a:spcPts val="0"/>
              </a:spcBef>
              <a:buNone/>
            </a:pPr>
            <a:endParaRPr lang="fr-FR" sz="1400" dirty="0">
              <a:latin typeface="Calibri" panose="020F0502020204030204" pitchFamily="34" charset="0"/>
              <a:cs typeface="Calibri" panose="020F0502020204030204" pitchFamily="34" charset="0"/>
            </a:endParaRPr>
          </a:p>
          <a:p>
            <a:pPr marL="0" indent="0">
              <a:spcBef>
                <a:spcPts val="0"/>
              </a:spcBef>
              <a:buNone/>
            </a:pPr>
            <a:r>
              <a:rPr lang="fr-FR" sz="1400" dirty="0">
                <a:latin typeface="Calibri" panose="020F0502020204030204" pitchFamily="34" charset="0"/>
                <a:cs typeface="Calibri" panose="020F0502020204030204" pitchFamily="34" charset="0"/>
              </a:rPr>
              <a:t>L'organisateur peut triez les personnes en fonction de ce score et filtrez par actif et non-actif.</a:t>
            </a:r>
          </a:p>
          <a:p>
            <a:pPr marL="0" indent="0">
              <a:spcBef>
                <a:spcPts val="0"/>
              </a:spcBef>
              <a:buNone/>
            </a:pPr>
            <a:r>
              <a:rPr lang="fr-FR" sz="1400" dirty="0">
                <a:latin typeface="Calibri" panose="020F0502020204030204" pitchFamily="34" charset="0"/>
                <a:cs typeface="Calibri" panose="020F0502020204030204" pitchFamily="34" charset="0"/>
              </a:rPr>
              <a:t> </a:t>
            </a:r>
          </a:p>
          <a:p>
            <a:pPr marL="0" indent="0">
              <a:spcBef>
                <a:spcPts val="0"/>
              </a:spcBef>
              <a:buNone/>
            </a:pPr>
            <a:r>
              <a:rPr lang="fr-FR" sz="1400" b="1" dirty="0">
                <a:latin typeface="Calibri" panose="020F0502020204030204" pitchFamily="34" charset="0"/>
                <a:cs typeface="Calibri" panose="020F0502020204030204" pitchFamily="34" charset="0"/>
              </a:rPr>
              <a:t>Statistiques Emails</a:t>
            </a:r>
            <a:endParaRPr lang="fr-FR" sz="1400" dirty="0">
              <a:latin typeface="Calibri" panose="020F0502020204030204" pitchFamily="34" charset="0"/>
              <a:cs typeface="Calibri" panose="020F0502020204030204" pitchFamily="34" charset="0"/>
            </a:endParaRPr>
          </a:p>
          <a:p>
            <a:pPr marL="0" indent="0">
              <a:spcBef>
                <a:spcPts val="0"/>
              </a:spcBef>
              <a:buNone/>
            </a:pPr>
            <a:r>
              <a:rPr lang="fr-FR" sz="1400" dirty="0">
                <a:latin typeface="Calibri" panose="020F0502020204030204" pitchFamily="34" charset="0"/>
                <a:cs typeface="Calibri" panose="020F0502020204030204" pitchFamily="34" charset="0"/>
              </a:rPr>
              <a:t>Il est possible d'obtenir des analyses détaillées pour chaque campagne de courrier électronique lancée à partir de Studio.</a:t>
            </a:r>
          </a:p>
          <a:p>
            <a:pPr marL="0" indent="0">
              <a:spcBef>
                <a:spcPts val="0"/>
              </a:spcBef>
              <a:buNone/>
            </a:pPr>
            <a:r>
              <a:rPr lang="fr-FR" sz="1400" dirty="0">
                <a:latin typeface="Calibri" panose="020F0502020204030204" pitchFamily="34" charset="0"/>
                <a:cs typeface="Calibri" panose="020F0502020204030204" pitchFamily="34" charset="0"/>
              </a:rPr>
              <a:t>L'analyse est disponible sur Emails in Studio. Pour chaque campagne de courrier électronique lancée, il y a le nombre de courriers électroniques envoyés et le pourcentage d'ouverture.</a:t>
            </a:r>
          </a:p>
          <a:p>
            <a:pPr marL="0" indent="0">
              <a:spcBef>
                <a:spcPts val="0"/>
              </a:spcBef>
              <a:buNone/>
            </a:pPr>
            <a:r>
              <a:rPr lang="fr-FR" sz="1400" dirty="0">
                <a:latin typeface="Calibri" panose="020F0502020204030204" pitchFamily="34" charset="0"/>
                <a:cs typeface="Calibri" panose="020F0502020204030204" pitchFamily="34" charset="0"/>
              </a:rPr>
              <a:t>Il est également possible de télécharger des analyses détaillées. L'organisateur peut voir le statut du courriel pour chaque participant : Ouvert, Envoyé ou Echoué.</a:t>
            </a:r>
          </a:p>
          <a:p>
            <a:pPr marL="0" indent="0">
              <a:spcBef>
                <a:spcPts val="0"/>
              </a:spcBef>
              <a:buNone/>
            </a:pPr>
            <a:r>
              <a:rPr lang="fr-FR" sz="1400" dirty="0">
                <a:latin typeface="Calibri" panose="020F0502020204030204" pitchFamily="34" charset="0"/>
                <a:cs typeface="Calibri" panose="020F0502020204030204" pitchFamily="34" charset="0"/>
              </a:rPr>
              <a:t> </a:t>
            </a:r>
          </a:p>
          <a:p>
            <a:pPr marL="0" indent="0">
              <a:spcBef>
                <a:spcPts val="0"/>
              </a:spcBef>
              <a:buNone/>
            </a:pPr>
            <a:endParaRPr lang="fr-FR"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68974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1A85F2-22B9-4797-AE63-BA9AFD9F3E40}"/>
              </a:ext>
            </a:extLst>
          </p:cNvPr>
          <p:cNvSpPr>
            <a:spLocks noGrp="1"/>
          </p:cNvSpPr>
          <p:nvPr>
            <p:ph type="title"/>
          </p:nvPr>
        </p:nvSpPr>
        <p:spPr/>
        <p:txBody>
          <a:bodyPr/>
          <a:lstStyle/>
          <a:p>
            <a:r>
              <a:rPr lang="fr-FR" dirty="0"/>
              <a:t>Statistiques disponibles par l’exposant dans son Dashboard</a:t>
            </a:r>
          </a:p>
        </p:txBody>
      </p:sp>
      <p:sp>
        <p:nvSpPr>
          <p:cNvPr id="3" name="Espace réservé du contenu 2">
            <a:extLst>
              <a:ext uri="{FF2B5EF4-FFF2-40B4-BE49-F238E27FC236}">
                <a16:creationId xmlns:a16="http://schemas.microsoft.com/office/drawing/2014/main" id="{DFB28473-9756-4674-96E4-10761DB35E1C}"/>
              </a:ext>
            </a:extLst>
          </p:cNvPr>
          <p:cNvSpPr>
            <a:spLocks noGrp="1"/>
          </p:cNvSpPr>
          <p:nvPr>
            <p:ph idx="1"/>
          </p:nvPr>
        </p:nvSpPr>
        <p:spPr/>
        <p:txBody>
          <a:bodyPr>
            <a:normAutofit/>
          </a:bodyPr>
          <a:lstStyle/>
          <a:p>
            <a:pPr marL="0" indent="0">
              <a:spcBef>
                <a:spcPts val="0"/>
              </a:spcBef>
              <a:buNone/>
            </a:pPr>
            <a:r>
              <a:rPr lang="fr-FR" sz="1400" b="1" dirty="0">
                <a:latin typeface="Calibri" panose="020F0502020204030204" pitchFamily="34" charset="0"/>
                <a:cs typeface="Calibri" panose="020F0502020204030204" pitchFamily="34" charset="0"/>
              </a:rPr>
              <a:t>Statistiques exposants</a:t>
            </a:r>
          </a:p>
          <a:p>
            <a:pPr marL="0" indent="0">
              <a:spcBef>
                <a:spcPts val="0"/>
              </a:spcBef>
              <a:buNone/>
            </a:pPr>
            <a:endParaRPr lang="fr-FR" sz="1400" dirty="0">
              <a:latin typeface="Calibri" panose="020F0502020204030204" pitchFamily="34" charset="0"/>
              <a:cs typeface="Calibri" panose="020F0502020204030204" pitchFamily="34" charset="0"/>
            </a:endParaRPr>
          </a:p>
          <a:p>
            <a:pPr marL="0" indent="0">
              <a:spcBef>
                <a:spcPts val="0"/>
              </a:spcBef>
              <a:buNone/>
            </a:pPr>
            <a:r>
              <a:rPr lang="fr-FR" sz="1400" dirty="0">
                <a:latin typeface="Calibri" panose="020F0502020204030204" pitchFamily="34" charset="0"/>
                <a:cs typeface="Calibri" panose="020F0502020204030204" pitchFamily="34" charset="0"/>
              </a:rPr>
              <a:t>Nombre de vues informations de l'exposant</a:t>
            </a:r>
          </a:p>
          <a:p>
            <a:pPr marL="0" indent="0">
              <a:spcBef>
                <a:spcPts val="0"/>
              </a:spcBef>
              <a:buNone/>
            </a:pPr>
            <a:r>
              <a:rPr lang="fr-FR" sz="1400" dirty="0">
                <a:latin typeface="Calibri" panose="020F0502020204030204" pitchFamily="34" charset="0"/>
                <a:cs typeface="Calibri" panose="020F0502020204030204" pitchFamily="34" charset="0"/>
              </a:rPr>
              <a:t>Nombre de fois que l'exposant a été mis en « bookmark »</a:t>
            </a:r>
          </a:p>
          <a:p>
            <a:pPr marL="0" indent="0">
              <a:spcBef>
                <a:spcPts val="0"/>
              </a:spcBef>
              <a:buNone/>
            </a:pPr>
            <a:r>
              <a:rPr lang="fr-FR" sz="1400" dirty="0">
                <a:latin typeface="Calibri" panose="020F0502020204030204" pitchFamily="34" charset="0"/>
                <a:cs typeface="Calibri" panose="020F0502020204030204" pitchFamily="34" charset="0"/>
              </a:rPr>
              <a:t>Nombre total de contacts effectuées par les membres de l'équipe</a:t>
            </a:r>
          </a:p>
          <a:p>
            <a:pPr marL="0" indent="0">
              <a:spcBef>
                <a:spcPts val="0"/>
              </a:spcBef>
              <a:buNone/>
            </a:pPr>
            <a:r>
              <a:rPr lang="fr-FR" sz="1400" dirty="0">
                <a:latin typeface="Calibri" panose="020F0502020204030204" pitchFamily="34" charset="0"/>
                <a:cs typeface="Calibri" panose="020F0502020204030204" pitchFamily="34" charset="0"/>
              </a:rPr>
              <a:t>Nombre total de réunions effectuées par les membres de l'équipe (business meeting ou call)</a:t>
            </a:r>
          </a:p>
          <a:p>
            <a:pPr marL="0" indent="0">
              <a:spcBef>
                <a:spcPts val="0"/>
              </a:spcBef>
              <a:buNone/>
            </a:pPr>
            <a:r>
              <a:rPr lang="fr-FR" sz="1400" dirty="0">
                <a:latin typeface="Calibri" panose="020F0502020204030204" pitchFamily="34" charset="0"/>
                <a:cs typeface="Calibri" panose="020F0502020204030204" pitchFamily="34" charset="0"/>
              </a:rPr>
              <a:t>Nombre total de notations sur les contacts effectuées par les membres de l'équipe</a:t>
            </a:r>
          </a:p>
          <a:p>
            <a:pPr marL="0" indent="0">
              <a:spcBef>
                <a:spcPts val="0"/>
              </a:spcBef>
              <a:buNone/>
            </a:pPr>
            <a:r>
              <a:rPr lang="fr-FR" sz="1400" dirty="0">
                <a:latin typeface="Calibri" panose="020F0502020204030204" pitchFamily="34" charset="0"/>
                <a:cs typeface="Calibri" panose="020F0502020204030204" pitchFamily="34" charset="0"/>
              </a:rPr>
              <a:t>Score moyen sur les connexions effectuées par les membres de l'équipe</a:t>
            </a:r>
          </a:p>
          <a:p>
            <a:pPr marL="0" indent="0">
              <a:spcBef>
                <a:spcPts val="0"/>
              </a:spcBef>
              <a:buNone/>
            </a:pPr>
            <a:endParaRPr lang="fr-FR" sz="1400" dirty="0">
              <a:latin typeface="Calibri" panose="020F0502020204030204" pitchFamily="34" charset="0"/>
              <a:cs typeface="Calibri" panose="020F0502020204030204" pitchFamily="34" charset="0"/>
            </a:endParaRPr>
          </a:p>
          <a:p>
            <a:pPr marL="0" indent="0">
              <a:spcBef>
                <a:spcPts val="0"/>
              </a:spcBef>
              <a:buNone/>
            </a:pPr>
            <a:r>
              <a:rPr lang="fr-FR" sz="1400" dirty="0">
                <a:latin typeface="Calibri" panose="020F0502020204030204" pitchFamily="34" charset="0"/>
                <a:cs typeface="Calibri" panose="020F0502020204030204" pitchFamily="34" charset="0"/>
              </a:rPr>
              <a:t>La liste des demandes de contacts, des demandes de meetings, des contacts réalisés et des meetings réalisés est accessibles automatiquement par l’exposant via son Dashboard. </a:t>
            </a:r>
          </a:p>
          <a:p>
            <a:pPr marL="0" indent="0">
              <a:spcBef>
                <a:spcPts val="0"/>
              </a:spcBef>
              <a:buNone/>
            </a:pPr>
            <a:endParaRPr lang="fr-FR" sz="1400" dirty="0">
              <a:latin typeface="Calibri" panose="020F0502020204030204" pitchFamily="34" charset="0"/>
              <a:cs typeface="Calibri" panose="020F0502020204030204" pitchFamily="34" charset="0"/>
            </a:endParaRPr>
          </a:p>
          <a:p>
            <a:pPr marL="0" indent="0">
              <a:spcBef>
                <a:spcPts val="0"/>
              </a:spcBef>
              <a:buNone/>
            </a:pPr>
            <a:r>
              <a:rPr lang="fr-FR" sz="1400" dirty="0">
                <a:latin typeface="Calibri" panose="020F0502020204030204" pitchFamily="34" charset="0"/>
                <a:cs typeface="Calibri" panose="020F0502020204030204" pitchFamily="34" charset="0"/>
              </a:rPr>
              <a:t>La liste des participants ayant « bookmark » l’exposant, </a:t>
            </a:r>
          </a:p>
          <a:p>
            <a:pPr marL="0" indent="0">
              <a:spcBef>
                <a:spcPts val="0"/>
              </a:spcBef>
              <a:buNone/>
            </a:pPr>
            <a:r>
              <a:rPr lang="fr-FR" sz="1400" dirty="0">
                <a:latin typeface="Calibri" panose="020F0502020204030204" pitchFamily="34" charset="0"/>
                <a:cs typeface="Calibri" panose="020F0502020204030204" pitchFamily="34" charset="0"/>
              </a:rPr>
              <a:t>des participants ayant cliqué sur la fiche de l’exposant sans demande de contact ou rendez-vous, </a:t>
            </a:r>
          </a:p>
          <a:p>
            <a:pPr marL="0" indent="0">
              <a:spcBef>
                <a:spcPts val="0"/>
              </a:spcBef>
              <a:buNone/>
            </a:pPr>
            <a:r>
              <a:rPr lang="fr-FR" sz="1400" dirty="0">
                <a:latin typeface="Calibri" panose="020F0502020204030204" pitchFamily="34" charset="0"/>
                <a:cs typeface="Calibri" panose="020F0502020204030204" pitchFamily="34" charset="0"/>
              </a:rPr>
              <a:t>des participants ayant consulté et téléchargé des fiches produits, </a:t>
            </a:r>
          </a:p>
          <a:p>
            <a:pPr marL="0" indent="0">
              <a:spcBef>
                <a:spcPts val="0"/>
              </a:spcBef>
              <a:buNone/>
            </a:pPr>
            <a:r>
              <a:rPr lang="fr-FR" sz="1400" dirty="0">
                <a:latin typeface="Calibri" panose="020F0502020204030204" pitchFamily="34" charset="0"/>
                <a:cs typeface="Calibri" panose="020F0502020204030204" pitchFamily="34" charset="0"/>
              </a:rPr>
              <a:t>des participants ayant cliqué sur la vidéo :</a:t>
            </a:r>
          </a:p>
          <a:p>
            <a:pPr marL="0" indent="0">
              <a:spcBef>
                <a:spcPts val="0"/>
              </a:spcBef>
              <a:buNone/>
            </a:pPr>
            <a:r>
              <a:rPr lang="fr-FR" sz="1400" dirty="0">
                <a:latin typeface="Calibri" panose="020F0502020204030204" pitchFamily="34" charset="0"/>
                <a:cs typeface="Calibri" panose="020F0502020204030204" pitchFamily="34" charset="0"/>
              </a:rPr>
              <a:t>-&gt; Ce sont des informations qui ne sont pas disponibles automatiquement pour des raisons de RGPD. (En cours de développement : un export possible depuis le studio. Si ce n’est pas encore en place pour Autonomy, l’export sera envoyé à l’organisateur par Swapcard). Informations que l’</a:t>
            </a:r>
            <a:r>
              <a:rPr lang="fr-FR" sz="1400" dirty="0" err="1">
                <a:latin typeface="Calibri" panose="020F0502020204030204" pitchFamily="34" charset="0"/>
                <a:cs typeface="Calibri" panose="020F0502020204030204" pitchFamily="34" charset="0"/>
              </a:rPr>
              <a:t>organisatur</a:t>
            </a:r>
            <a:r>
              <a:rPr lang="fr-FR" sz="1400" dirty="0">
                <a:latin typeface="Calibri" panose="020F0502020204030204" pitchFamily="34" charset="0"/>
                <a:cs typeface="Calibri" panose="020F0502020204030204" pitchFamily="34" charset="0"/>
              </a:rPr>
              <a:t> peut ensuite redistribuer aux exposants.</a:t>
            </a:r>
          </a:p>
          <a:p>
            <a:pPr marL="0" indent="0">
              <a:spcBef>
                <a:spcPts val="0"/>
              </a:spcBef>
              <a:buNone/>
            </a:pPr>
            <a:endParaRPr lang="fr-FR"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59716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0C898B-B779-402B-87DD-92D566AC3147}"/>
              </a:ext>
            </a:extLst>
          </p:cNvPr>
          <p:cNvSpPr>
            <a:spLocks noGrp="1"/>
          </p:cNvSpPr>
          <p:nvPr>
            <p:ph type="title"/>
          </p:nvPr>
        </p:nvSpPr>
        <p:spPr/>
        <p:txBody>
          <a:bodyPr/>
          <a:lstStyle/>
          <a:p>
            <a:r>
              <a:rPr lang="fr-FR" dirty="0"/>
              <a:t>Statistiques trackées par Swapcard</a:t>
            </a:r>
          </a:p>
        </p:txBody>
      </p:sp>
      <p:sp>
        <p:nvSpPr>
          <p:cNvPr id="3" name="Espace réservé du contenu 2">
            <a:extLst>
              <a:ext uri="{FF2B5EF4-FFF2-40B4-BE49-F238E27FC236}">
                <a16:creationId xmlns:a16="http://schemas.microsoft.com/office/drawing/2014/main" id="{D531A700-7F33-4894-B2A6-DFAB792F619D}"/>
              </a:ext>
            </a:extLst>
          </p:cNvPr>
          <p:cNvSpPr>
            <a:spLocks noGrp="1"/>
          </p:cNvSpPr>
          <p:nvPr>
            <p:ph idx="1"/>
          </p:nvPr>
        </p:nvSpPr>
        <p:spPr>
          <a:xfrm>
            <a:off x="838200" y="1763279"/>
            <a:ext cx="10515600" cy="3859742"/>
          </a:xfrm>
        </p:spPr>
        <p:txBody>
          <a:bodyPr>
            <a:noAutofit/>
          </a:bodyPr>
          <a:lstStyle/>
          <a:p>
            <a:pPr marL="0" indent="0">
              <a:spcBef>
                <a:spcPts val="0"/>
              </a:spcBef>
              <a:buNone/>
            </a:pPr>
            <a:r>
              <a:rPr lang="fr-FR" sz="1400" b="1" dirty="0">
                <a:latin typeface="Calibri" panose="020F0502020204030204" pitchFamily="34" charset="0"/>
                <a:cs typeface="Calibri" panose="020F0502020204030204" pitchFamily="34" charset="0"/>
              </a:rPr>
              <a:t>Informations qui ne sont pas disponibles dans le studio mais que Swapcard peut fournir à la demande</a:t>
            </a:r>
          </a:p>
          <a:p>
            <a:pPr marL="0" indent="0">
              <a:spcBef>
                <a:spcPts val="0"/>
              </a:spcBef>
              <a:buNone/>
            </a:pPr>
            <a:endParaRPr lang="fr-FR" sz="1400" dirty="0">
              <a:latin typeface="Calibri" panose="020F0502020204030204" pitchFamily="34" charset="0"/>
              <a:cs typeface="Calibri" panose="020F0502020204030204" pitchFamily="34" charset="0"/>
            </a:endParaRPr>
          </a:p>
          <a:p>
            <a:pPr marL="0" indent="0">
              <a:spcBef>
                <a:spcPts val="0"/>
              </a:spcBef>
              <a:buNone/>
            </a:pPr>
            <a:r>
              <a:rPr lang="fr-FR" sz="1400" dirty="0">
                <a:latin typeface="Calibri" panose="020F0502020204030204" pitchFamily="34" charset="0"/>
                <a:cs typeface="Calibri" panose="020F0502020204030204" pitchFamily="34" charset="0"/>
              </a:rPr>
              <a:t>Utilisation par plate-forme, utilisateurs uniques et total</a:t>
            </a:r>
          </a:p>
          <a:p>
            <a:pPr marL="0" indent="0">
              <a:spcBef>
                <a:spcPts val="0"/>
              </a:spcBef>
              <a:buNone/>
            </a:pPr>
            <a:r>
              <a:rPr lang="fr-FR" sz="1400" dirty="0">
                <a:latin typeface="Calibri" panose="020F0502020204030204" pitchFamily="34" charset="0"/>
                <a:cs typeface="Calibri" panose="020F0502020204030204" pitchFamily="34" charset="0"/>
              </a:rPr>
              <a:t>Nombre de clics par plateforme, utilisateurs uniques et total</a:t>
            </a:r>
          </a:p>
          <a:p>
            <a:pPr marL="0" indent="0">
              <a:spcBef>
                <a:spcPts val="0"/>
              </a:spcBef>
              <a:buNone/>
            </a:pPr>
            <a:r>
              <a:rPr lang="fr-FR" sz="1400" dirty="0">
                <a:latin typeface="Calibri" panose="020F0502020204030204" pitchFamily="34" charset="0"/>
                <a:cs typeface="Calibri" panose="020F0502020204030204" pitchFamily="34" charset="0"/>
              </a:rPr>
              <a:t>Clics des sponsors par plateforme, utilisateurs uniques et total</a:t>
            </a:r>
          </a:p>
          <a:p>
            <a:pPr marL="0" indent="0">
              <a:spcBef>
                <a:spcPts val="0"/>
              </a:spcBef>
              <a:buNone/>
            </a:pPr>
            <a:r>
              <a:rPr lang="fr-FR" sz="1400" dirty="0">
                <a:latin typeface="Calibri" panose="020F0502020204030204" pitchFamily="34" charset="0"/>
                <a:cs typeface="Calibri" panose="020F0502020204030204" pitchFamily="34" charset="0"/>
              </a:rPr>
              <a:t>Nombre de messages dans les chats privés et les discussions en direct</a:t>
            </a:r>
          </a:p>
          <a:p>
            <a:pPr marL="0" indent="0">
              <a:spcBef>
                <a:spcPts val="0"/>
              </a:spcBef>
              <a:buNone/>
            </a:pPr>
            <a:r>
              <a:rPr lang="fr-FR" sz="1400" dirty="0">
                <a:latin typeface="Calibri" panose="020F0502020204030204" pitchFamily="34" charset="0"/>
                <a:cs typeface="Calibri" panose="020F0502020204030204" pitchFamily="34" charset="0"/>
              </a:rPr>
              <a:t>Nombre d'appels vidéo total, réussis, durée moyenne</a:t>
            </a:r>
          </a:p>
          <a:p>
            <a:pPr marL="0" indent="0">
              <a:spcBef>
                <a:spcPts val="0"/>
              </a:spcBef>
              <a:buNone/>
            </a:pPr>
            <a:r>
              <a:rPr lang="fr-FR" sz="1400" dirty="0">
                <a:latin typeface="Calibri" panose="020F0502020204030204" pitchFamily="34" charset="0"/>
                <a:cs typeface="Calibri" panose="020F0502020204030204" pitchFamily="34" charset="0"/>
              </a:rPr>
              <a:t>Demandes de connexion envoyées (avec statut)</a:t>
            </a:r>
          </a:p>
          <a:p>
            <a:pPr marL="0" indent="0">
              <a:spcBef>
                <a:spcPts val="0"/>
              </a:spcBef>
              <a:buNone/>
            </a:pPr>
            <a:r>
              <a:rPr lang="fr-FR" sz="1400" dirty="0">
                <a:latin typeface="Calibri" panose="020F0502020204030204" pitchFamily="34" charset="0"/>
                <a:cs typeface="Calibri" panose="020F0502020204030204" pitchFamily="34" charset="0"/>
              </a:rPr>
              <a:t>Contacts établis (avec source)</a:t>
            </a:r>
          </a:p>
          <a:p>
            <a:pPr marL="0" indent="0">
              <a:spcBef>
                <a:spcPts val="0"/>
              </a:spcBef>
              <a:buNone/>
            </a:pPr>
            <a:r>
              <a:rPr lang="fr-FR" sz="1400" dirty="0">
                <a:latin typeface="Calibri" panose="020F0502020204030204" pitchFamily="34" charset="0"/>
                <a:cs typeface="Calibri" panose="020F0502020204030204" pitchFamily="34" charset="0"/>
              </a:rPr>
              <a:t>Demandes de réunion envoyées (avec statut)</a:t>
            </a:r>
          </a:p>
          <a:p>
            <a:pPr marL="0" indent="0">
              <a:spcBef>
                <a:spcPts val="0"/>
              </a:spcBef>
              <a:buNone/>
            </a:pPr>
            <a:r>
              <a:rPr lang="fr-FR" sz="1400" dirty="0">
                <a:latin typeface="Calibri" panose="020F0502020204030204" pitchFamily="34" charset="0"/>
                <a:cs typeface="Calibri" panose="020F0502020204030204" pitchFamily="34" charset="0"/>
              </a:rPr>
              <a:t>Réunions effectuées (avec statut, des utilisateurs totaux et uniques)</a:t>
            </a:r>
          </a:p>
          <a:p>
            <a:pPr marL="0" indent="0">
              <a:spcBef>
                <a:spcPts val="0"/>
              </a:spcBef>
              <a:buNone/>
            </a:pPr>
            <a:r>
              <a:rPr lang="fr-FR" sz="1400" dirty="0">
                <a:latin typeface="Calibri" panose="020F0502020204030204" pitchFamily="34" charset="0"/>
                <a:cs typeface="Calibri" panose="020F0502020204030204" pitchFamily="34" charset="0"/>
              </a:rPr>
              <a:t>Nombre d'affichages pour tous les boutons Event Home (nombre total de clics et utilisateurs uniques)</a:t>
            </a:r>
          </a:p>
          <a:p>
            <a:pPr marL="0" indent="0">
              <a:spcBef>
                <a:spcPts val="0"/>
              </a:spcBef>
              <a:buNone/>
            </a:pPr>
            <a:r>
              <a:rPr lang="fr-FR" sz="1400" dirty="0">
                <a:latin typeface="Calibri" panose="020F0502020204030204" pitchFamily="34" charset="0"/>
                <a:cs typeface="Calibri" panose="020F0502020204030204" pitchFamily="34" charset="0"/>
              </a:rPr>
              <a:t>Nombre de vues pour les sponsors (total des clics et utilisateurs uniques)</a:t>
            </a:r>
          </a:p>
          <a:p>
            <a:pPr marL="0" indent="0">
              <a:spcBef>
                <a:spcPts val="0"/>
              </a:spcBef>
              <a:buNone/>
            </a:pPr>
            <a:r>
              <a:rPr lang="fr-FR" sz="1400" dirty="0">
                <a:latin typeface="Calibri" panose="020F0502020204030204" pitchFamily="34" charset="0"/>
                <a:cs typeface="Calibri" panose="020F0502020204030204" pitchFamily="34" charset="0"/>
              </a:rPr>
              <a:t>Nombre de profils de participants (total et par utilisateurs uniques)</a:t>
            </a:r>
          </a:p>
          <a:p>
            <a:pPr marL="0" indent="0">
              <a:spcBef>
                <a:spcPts val="0"/>
              </a:spcBef>
              <a:buNone/>
            </a:pPr>
            <a:r>
              <a:rPr lang="fr-FR" sz="1400" dirty="0">
                <a:latin typeface="Calibri" panose="020F0502020204030204" pitchFamily="34" charset="0"/>
                <a:cs typeface="Calibri" panose="020F0502020204030204" pitchFamily="34" charset="0"/>
              </a:rPr>
              <a:t>Nombre de profils d'exposants (total et par utilisateurs uniques)</a:t>
            </a:r>
          </a:p>
          <a:p>
            <a:pPr marL="0" indent="0">
              <a:spcBef>
                <a:spcPts val="0"/>
              </a:spcBef>
              <a:buNone/>
            </a:pPr>
            <a:r>
              <a:rPr lang="fr-FR" sz="1400" dirty="0">
                <a:latin typeface="Calibri" panose="020F0502020204030204" pitchFamily="34" charset="0"/>
                <a:cs typeface="Calibri" panose="020F0502020204030204" pitchFamily="34" charset="0"/>
              </a:rPr>
              <a:t>Nombre d'ouvertures de produits (total et par utilisateurs uniques)</a:t>
            </a:r>
          </a:p>
          <a:p>
            <a:pPr marL="0" indent="0">
              <a:spcBef>
                <a:spcPts val="0"/>
              </a:spcBef>
              <a:buNone/>
            </a:pPr>
            <a:r>
              <a:rPr lang="fr-FR" sz="1400" dirty="0">
                <a:latin typeface="Calibri" panose="020F0502020204030204" pitchFamily="34" charset="0"/>
                <a:cs typeface="Calibri" panose="020F0502020204030204" pitchFamily="34" charset="0"/>
              </a:rPr>
              <a:t>Nombre d'exposants marqués d'un « bookmark »</a:t>
            </a:r>
          </a:p>
          <a:p>
            <a:pPr marL="0" indent="0">
              <a:spcBef>
                <a:spcPts val="0"/>
              </a:spcBef>
              <a:buNone/>
            </a:pPr>
            <a:r>
              <a:rPr lang="fr-FR" sz="1400" dirty="0">
                <a:latin typeface="Calibri" panose="020F0502020204030204" pitchFamily="34" charset="0"/>
                <a:cs typeface="Calibri" panose="020F0502020204030204" pitchFamily="34" charset="0"/>
              </a:rPr>
              <a:t>Nombre de sessions marquées d'un « bookmark »</a:t>
            </a:r>
          </a:p>
          <a:p>
            <a:pPr marL="0" indent="0">
              <a:spcBef>
                <a:spcPts val="0"/>
              </a:spcBef>
              <a:buNone/>
            </a:pPr>
            <a:r>
              <a:rPr lang="fr-FR" sz="1400" dirty="0">
                <a:latin typeface="Calibri" panose="020F0502020204030204" pitchFamily="34" charset="0"/>
                <a:cs typeface="Calibri" panose="020F0502020204030204" pitchFamily="34" charset="0"/>
              </a:rPr>
              <a:t>Nombre de produits marqués d'un « bookmark »</a:t>
            </a:r>
          </a:p>
          <a:p>
            <a:pPr marL="0" indent="0">
              <a:spcBef>
                <a:spcPts val="0"/>
              </a:spcBef>
              <a:buNone/>
            </a:pPr>
            <a:r>
              <a:rPr lang="fr-FR" sz="1400" dirty="0">
                <a:latin typeface="Calibri" panose="020F0502020204030204" pitchFamily="34" charset="0"/>
                <a:cs typeface="Calibri" panose="020F0502020204030204" pitchFamily="34" charset="0"/>
              </a:rPr>
              <a:t> </a:t>
            </a:r>
          </a:p>
          <a:p>
            <a:pPr marL="0" indent="0">
              <a:spcBef>
                <a:spcPts val="0"/>
              </a:spcBef>
              <a:buNone/>
            </a:pPr>
            <a:endParaRPr lang="fr-FR"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03464551"/>
      </p:ext>
    </p:extLst>
  </p:cSld>
  <p:clrMapOvr>
    <a:masterClrMapping/>
  </p:clrMapOvr>
</p:sld>
</file>

<file path=ppt/theme/theme1.xml><?xml version="1.0" encoding="utf-8"?>
<a:theme xmlns:a="http://schemas.openxmlformats.org/drawingml/2006/main" name="ShapesVTI">
  <a:themeElements>
    <a:clrScheme name="Office">
      <a:dk1>
        <a:srgbClr val="000000"/>
      </a:dk1>
      <a:lt1>
        <a:srgbClr val="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estival">
      <a:majorFont>
        <a:latin typeface="Tw Cen M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apesVTI" id="{C78D20FD-A872-4243-8597-B534C62538FF}" vid="{7CAFCCF9-7834-41D6-B6AB-7D225A18A4E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223</TotalTime>
  <Words>1677</Words>
  <Application>Microsoft Office PowerPoint</Application>
  <PresentationFormat>Grand écran</PresentationFormat>
  <Paragraphs>193</Paragraphs>
  <Slides>6</Slides>
  <Notes>5</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6</vt:i4>
      </vt:variant>
    </vt:vector>
  </HeadingPairs>
  <TitlesOfParts>
    <vt:vector size="11" baseType="lpstr">
      <vt:lpstr>Arial</vt:lpstr>
      <vt:lpstr>Avenir Next LT Pro</vt:lpstr>
      <vt:lpstr>Calibri</vt:lpstr>
      <vt:lpstr>Tw Cen MT</vt:lpstr>
      <vt:lpstr>ShapesVTI</vt:lpstr>
      <vt:lpstr>Analytics - Swapcard</vt:lpstr>
      <vt:lpstr>Statistiques globales auxquels l’organisateur à accès dans le studio</vt:lpstr>
      <vt:lpstr>Statistiques globales disponibles à l’export par l’organisateur</vt:lpstr>
      <vt:lpstr>Statistiques globales disponibles à l’export par l’organisateur (suite)</vt:lpstr>
      <vt:lpstr>Statistiques disponibles par l’exposant dans son Dashboard</vt:lpstr>
      <vt:lpstr>Statistiques trackées par Swapcard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Analytics - Swapcard</dc:title>
  <dc:creator>Licence 2</dc:creator>
  <cp:lastModifiedBy>Licence 2</cp:lastModifiedBy>
  <cp:revision>15</cp:revision>
  <dcterms:created xsi:type="dcterms:W3CDTF">2020-06-11T05:41:23Z</dcterms:created>
  <dcterms:modified xsi:type="dcterms:W3CDTF">2020-06-11T09:38:03Z</dcterms:modified>
</cp:coreProperties>
</file>