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3" r:id="rId9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5" autoAdjust="0"/>
    <p:restoredTop sz="86355" autoAdjust="0"/>
  </p:normalViewPr>
  <p:slideViewPr>
    <p:cSldViewPr snapToGrid="0">
      <p:cViewPr varScale="1">
        <p:scale>
          <a:sx n="64" d="100"/>
          <a:sy n="64" d="100"/>
        </p:scale>
        <p:origin x="110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CDAAD-70EA-4FAF-8AE5-12622CE24BA1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CBEBA-3B19-4214-A987-01AD509C6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911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CBEBA-3B19-4214-A987-01AD509C653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671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CBEBA-3B19-4214-A987-01AD509C653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091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94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7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30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1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82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36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01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10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11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65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60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0BA5-466B-4452-A39F-D8133775448C}" type="datetimeFigureOut">
              <a:rPr lang="fr-FR" smtClean="0"/>
              <a:t>22/09/2020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43A35-DF90-46B1-B4DF-3E67CECD3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94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6.png"/><Relationship Id="rId3" Type="http://schemas.openxmlformats.org/officeDocument/2006/relationships/hyperlink" Target="mailto:marion.cherest@ardeur.org" TargetMode="External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hyperlink" Target="mailto:contact@ardeursolutions.fr" TargetMode="Externa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gif"/><Relationship Id="rId15" Type="http://schemas.openxmlformats.org/officeDocument/2006/relationships/image" Target="../media/image18.png"/><Relationship Id="rId10" Type="http://schemas.openxmlformats.org/officeDocument/2006/relationships/image" Target="../media/image5.png"/><Relationship Id="rId4" Type="http://schemas.openxmlformats.org/officeDocument/2006/relationships/hyperlink" Target="mailto:marieeve.latour@ardeur.org" TargetMode="External"/><Relationship Id="rId9" Type="http://schemas.openxmlformats.org/officeDocument/2006/relationships/image" Target="../media/image14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915177"/>
            <a:ext cx="9144000" cy="2408350"/>
          </a:xfrm>
        </p:spPr>
        <p:txBody>
          <a:bodyPr>
            <a:normAutofit fontScale="47500" lnSpcReduction="20000"/>
          </a:bodyPr>
          <a:lstStyle/>
          <a:p>
            <a:r>
              <a:rPr lang="fr-FR" sz="12300" dirty="0" smtClean="0"/>
              <a:t>ETTI</a:t>
            </a:r>
            <a:r>
              <a:rPr lang="fr-FR" sz="5500" dirty="0" smtClean="0"/>
              <a:t> </a:t>
            </a:r>
          </a:p>
          <a:p>
            <a:r>
              <a:rPr lang="fr-FR" sz="5500" dirty="0" smtClean="0"/>
              <a:t>Agrément DIRECCTE 1</a:t>
            </a:r>
            <a:r>
              <a:rPr lang="fr-FR" sz="5500" baseline="30000" dirty="0" smtClean="0"/>
              <a:t>er</a:t>
            </a:r>
            <a:r>
              <a:rPr lang="fr-FR" sz="5500" dirty="0" smtClean="0"/>
              <a:t> juin 2020</a:t>
            </a:r>
          </a:p>
          <a:p>
            <a:pPr algn="l"/>
            <a:endParaRPr lang="fr-FR" dirty="0"/>
          </a:p>
          <a:p>
            <a:pPr algn="l"/>
            <a:r>
              <a:rPr lang="fr-FR" sz="3800" dirty="0" smtClean="0"/>
              <a:t>Marion CHEREST - </a:t>
            </a:r>
            <a:r>
              <a:rPr lang="fr-FR" sz="3800" i="1" dirty="0"/>
              <a:t>Directrice Développement et </a:t>
            </a:r>
            <a:r>
              <a:rPr lang="fr-FR" sz="3800" i="1" dirty="0" smtClean="0"/>
              <a:t>Communication</a:t>
            </a:r>
          </a:p>
          <a:p>
            <a:pPr algn="l"/>
            <a:r>
              <a:rPr lang="fr-FR" sz="3800" dirty="0" smtClean="0"/>
              <a:t>Marie Eve LATOUR -</a:t>
            </a:r>
            <a:r>
              <a:rPr lang="fr-FR" sz="3800" dirty="0"/>
              <a:t> </a:t>
            </a:r>
            <a:r>
              <a:rPr lang="fr-FR" sz="3800" i="1" dirty="0" smtClean="0"/>
              <a:t>Chargée de Développement</a:t>
            </a:r>
          </a:p>
          <a:p>
            <a:pPr algn="l"/>
            <a:r>
              <a:rPr lang="fr-FR" sz="3800" i="1" dirty="0" smtClean="0"/>
              <a:t>contact@ardeursolutions.fr</a:t>
            </a:r>
            <a:endParaRPr lang="fr-FR" sz="3800" i="1" dirty="0"/>
          </a:p>
          <a:p>
            <a:pPr algn="l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156" y="734838"/>
            <a:ext cx="7473688" cy="2497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1214453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Ensemblier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ARDEUR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20" y="1371239"/>
            <a:ext cx="3180368" cy="172806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264085" y="1666795"/>
            <a:ext cx="36998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ARDEUR NEUILLY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ARDEUR BOULOGNE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ARDEUR LEVALLOIS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3" y="4304606"/>
            <a:ext cx="2973180" cy="993658"/>
          </a:xfrm>
          <a:prstGeom prst="rect">
            <a:avLst/>
          </a:prstGeom>
        </p:spPr>
      </p:pic>
      <p:cxnSp>
        <p:nvCxnSpPr>
          <p:cNvPr id="10" name="Connecteur droit avec flèche 9"/>
          <p:cNvCxnSpPr/>
          <p:nvPr/>
        </p:nvCxnSpPr>
        <p:spPr>
          <a:xfrm flipH="1">
            <a:off x="3586259" y="2778701"/>
            <a:ext cx="2956260" cy="141073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 rot="20046829">
            <a:off x="4297527" y="3145392"/>
            <a:ext cx="3353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Suites de parcours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5974086" y="1553506"/>
            <a:ext cx="2920008" cy="1149908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3675064" y="2179692"/>
            <a:ext cx="2069946" cy="9687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5233" y="3423743"/>
            <a:ext cx="4097722" cy="326076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62120" y="5528603"/>
            <a:ext cx="4249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Territoire IDF </a:t>
            </a:r>
          </a:p>
          <a:p>
            <a:r>
              <a:rPr lang="fr-FR" sz="2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Possibilité  National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9118242" y="1397334"/>
            <a:ext cx="2923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2019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118 500 heures travaillées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408 salariés en parcours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4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52388"/>
            <a:ext cx="12192000" cy="1638300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CHIFFRES CLES ETTI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823209" y="1364105"/>
            <a:ext cx="7489875" cy="26234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18 salariés accompagnés par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ARDEUR SOLUTIONS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Permanents : 1,5 ETP, et 2,5 d’ici la fin de l’année,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25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clients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(10 dans le 92, 12 dans le 75, 1 dans le 95, 1 dans le 94, et 1 dans le 91)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Secteurs d’activités : BTP (6 C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)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, Collectivités médico-social (5 C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),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Syndic (1 DO), Recyclage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(1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C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), Restauration (1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C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)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4301545" y="4327300"/>
            <a:ext cx="7469745" cy="160986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fr-FR" sz="2400" u="sng" dirty="0">
                <a:latin typeface="Arial Narrow" panose="020B0606020202030204" pitchFamily="34" charset="0"/>
                <a:ea typeface="Calibri" panose="020F0502020204030204" pitchFamily="34" charset="0"/>
              </a:rPr>
              <a:t>Objectifs </a:t>
            </a:r>
            <a:r>
              <a:rPr lang="fr-FR" sz="2400" u="sng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fin 2020 DIRECCTE/ETTI </a:t>
            </a:r>
            <a:endParaRPr lang="fr-FR" sz="2400" u="sng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5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ETP à 1600 H, soit 11 200 HEURES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2 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ETP BRSA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92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Résultats fin août 2020 : 7500 Heures</a:t>
            </a:r>
            <a:endParaRPr lang="fr-FR" sz="2400" dirty="0"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57682" y="4327300"/>
            <a:ext cx="2704562" cy="23021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fr-FR" sz="2400" u="sng" dirty="0">
                <a:latin typeface="Arial Narrow" panose="020B0606020202030204" pitchFamily="34" charset="0"/>
                <a:ea typeface="Calibri" panose="020F0502020204030204" pitchFamily="34" charset="0"/>
              </a:rPr>
              <a:t>Formations</a:t>
            </a: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 : 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-    CACES R489 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Agent de sécurité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fr-FR" sz="2400" dirty="0">
                <a:latin typeface="Arial Narrow" panose="020B0606020202030204" pitchFamily="34" charset="0"/>
                <a:ea typeface="Calibri" panose="020F0502020204030204" pitchFamily="34" charset="0"/>
              </a:rPr>
              <a:t>Homme </a:t>
            </a: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Trafic </a:t>
            </a:r>
            <a:endParaRPr lang="fr-FR" sz="24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HACCP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fr-FR" sz="240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……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61108" y="860631"/>
            <a:ext cx="10894939" cy="5816977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008357" y="860631"/>
            <a:ext cx="102454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2400" dirty="0" smtClean="0"/>
              <a:t>SALARIES EN PARCOURS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Poursuite des parcours professionnels en entreprise pour un public IAE (transferts AI ARDEUR et TRAIT D’UNION vers ETTI)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Valorisation (élargissement de l’offre d’emploi)</a:t>
            </a: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/>
              <a:t>S</a:t>
            </a:r>
            <a:r>
              <a:rPr lang="fr-FR" sz="2400" dirty="0" smtClean="0"/>
              <a:t>écurisation de ces parcours (accompagnement et formation)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Favoriser au maximum l’emploi durable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2400" dirty="0"/>
          </a:p>
          <a:p>
            <a:r>
              <a:rPr lang="fr-FR" sz="2400" dirty="0" smtClean="0"/>
              <a:t>CLIENTS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Réponses aux demandes de profils plus spécialisés, niveau de compétences supérieurs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Accompagnement des Entreprises : repérage RH, ciblage des besoins, réponses adaptées.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Prévention des risques et lutte contre le travail illégal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 smtClean="0"/>
              <a:t>Réactivité de notre équipe en réponse aux demandes !!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8" name="Titre 5"/>
          <p:cNvSpPr txBox="1">
            <a:spLocks/>
          </p:cNvSpPr>
          <p:nvPr/>
        </p:nvSpPr>
        <p:spPr>
          <a:xfrm>
            <a:off x="1676400" y="22049"/>
            <a:ext cx="9144000" cy="6845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NOTRE DEMARCHE </a:t>
            </a:r>
          </a:p>
        </p:txBody>
      </p:sp>
    </p:spTree>
    <p:extLst>
      <p:ext uri="{BB962C8B-B14F-4D97-AF65-F5344CB8AC3E}">
        <p14:creationId xmlns:p14="http://schemas.microsoft.com/office/powerpoint/2010/main" val="118627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13386" y="2158584"/>
            <a:ext cx="11565228" cy="4126306"/>
          </a:xfrm>
          <a:prstGeom prst="round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101436" y="311727"/>
            <a:ext cx="9975273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fr-FR" sz="4400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DOMAINES </a:t>
            </a:r>
            <a:r>
              <a:rPr lang="fr-FR" sz="44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DE </a:t>
            </a:r>
            <a:r>
              <a:rPr lang="fr-FR" sz="4400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COMPETENCES</a:t>
            </a:r>
            <a:endParaRPr lang="fr-FR" sz="44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01436" y="2743201"/>
            <a:ext cx="102773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BTP (</a:t>
            </a:r>
            <a:r>
              <a:rPr lang="fr-FR" sz="2400" dirty="0" smtClean="0"/>
              <a:t>manœuvre qualifié, </a:t>
            </a:r>
            <a:r>
              <a:rPr lang="fr-FR" sz="2400" dirty="0"/>
              <a:t>homme t</a:t>
            </a:r>
            <a:r>
              <a:rPr lang="fr-FR" sz="2400" dirty="0" smtClean="0"/>
              <a:t>rafic</a:t>
            </a:r>
            <a:r>
              <a:rPr lang="fr-FR" sz="2400" dirty="0"/>
              <a:t>, aide </a:t>
            </a:r>
            <a:r>
              <a:rPr lang="fr-FR" sz="2400" dirty="0" smtClean="0"/>
              <a:t>maçon, aide menuisier….)</a:t>
            </a: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RECYCLAGE (agent de </a:t>
            </a:r>
            <a:r>
              <a:rPr lang="fr-FR" sz="2400" dirty="0" smtClean="0"/>
              <a:t>tri)</a:t>
            </a: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MANUTENTION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ENTRETIEN LOCAUX ET ESPACES VERTS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/>
              <a:t>MEDICO </a:t>
            </a:r>
            <a:r>
              <a:rPr lang="fr-FR" sz="2400" dirty="0"/>
              <a:t>– SOCIAL (</a:t>
            </a:r>
            <a:r>
              <a:rPr lang="fr-FR" sz="2400" dirty="0" smtClean="0"/>
              <a:t>auxiliaire </a:t>
            </a:r>
            <a:r>
              <a:rPr lang="fr-FR" sz="2400" dirty="0"/>
              <a:t>de vie, </a:t>
            </a:r>
            <a:r>
              <a:rPr lang="fr-FR" sz="2400" dirty="0" smtClean="0"/>
              <a:t>infirmier(e) diplômé(e), Auxiliaire de Puériculture, CAP </a:t>
            </a:r>
            <a:r>
              <a:rPr lang="fr-FR" sz="2400" dirty="0"/>
              <a:t>petite enfance, </a:t>
            </a:r>
            <a:r>
              <a:rPr lang="fr-FR" sz="2400" dirty="0" smtClean="0"/>
              <a:t>agent polyvalent…)</a:t>
            </a: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ADMINISTRATIF (agent d’accueil, secrétariat, aide-comptable…)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/>
              <a:t>RESTAURATION </a:t>
            </a:r>
            <a:r>
              <a:rPr lang="fr-FR" sz="2400" dirty="0"/>
              <a:t>(</a:t>
            </a:r>
            <a:r>
              <a:rPr lang="fr-FR" sz="2400" dirty="0" smtClean="0"/>
              <a:t>commis, </a:t>
            </a:r>
            <a:r>
              <a:rPr lang="fr-FR" sz="2400" dirty="0"/>
              <a:t>cuisinier, </a:t>
            </a:r>
            <a:r>
              <a:rPr lang="fr-FR" sz="2400" dirty="0" smtClean="0"/>
              <a:t>service, préparateur de commande…)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9621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01436" y="311727"/>
            <a:ext cx="9975273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2800" dirty="0" smtClean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PARTENAIRES ECONOMIQUES</a:t>
            </a:r>
            <a:endParaRPr lang="fr-FR" sz="28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026" name="Picture 2" descr="https://france.comersis.com/maps/mapn/communes-Hauts-de-Seine-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204" y="674557"/>
            <a:ext cx="6305905" cy="840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360170" y="188962"/>
            <a:ext cx="2398426" cy="362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10266" y="1064301"/>
            <a:ext cx="48942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i="1" dirty="0" smtClean="0"/>
          </a:p>
          <a:p>
            <a:r>
              <a:rPr lang="fr-FR" sz="2800" i="1" dirty="0" smtClean="0">
                <a:solidFill>
                  <a:schemeClr val="accent1">
                    <a:lumMod val="50000"/>
                  </a:schemeClr>
                </a:solidFill>
              </a:rPr>
              <a:t>PUBLICS</a:t>
            </a:r>
          </a:p>
          <a:p>
            <a:endParaRPr lang="fr-FR" sz="24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EOLE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chemeClr val="accent4"/>
                </a:solidFill>
              </a:rPr>
              <a:t>CG 92</a:t>
            </a:r>
          </a:p>
          <a:p>
            <a:endParaRPr lang="fr-FR" sz="2800" i="1" dirty="0" smtClean="0"/>
          </a:p>
          <a:p>
            <a:r>
              <a:rPr lang="fr-FR" sz="2800" i="1" dirty="0" smtClean="0">
                <a:solidFill>
                  <a:schemeClr val="accent1">
                    <a:lumMod val="50000"/>
                  </a:schemeClr>
                </a:solidFill>
              </a:rPr>
              <a:t>PRIVES</a:t>
            </a:r>
          </a:p>
          <a:p>
            <a:endParaRPr lang="fr-FR" sz="24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</a:rPr>
              <a:t>TRICYCLE ENVIRONNEMENT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chemeClr val="accent2"/>
                </a:solidFill>
              </a:rPr>
              <a:t>FOODLES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7030A0"/>
                </a:solidFill>
              </a:rPr>
              <a:t>VINCI VIE</a:t>
            </a:r>
            <a:endParaRPr lang="fr-FR" sz="2800" dirty="0">
              <a:solidFill>
                <a:srgbClr val="7030A0"/>
              </a:solidFill>
            </a:endParaRPr>
          </a:p>
        </p:txBody>
      </p:sp>
      <p:sp>
        <p:nvSpPr>
          <p:cNvPr id="11" name="Organigramme : Connecteur 10"/>
          <p:cNvSpPr/>
          <p:nvPr/>
        </p:nvSpPr>
        <p:spPr>
          <a:xfrm>
            <a:off x="6580352" y="2710795"/>
            <a:ext cx="194661" cy="202368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Organigramme : Connecteur 17"/>
          <p:cNvSpPr/>
          <p:nvPr/>
        </p:nvSpPr>
        <p:spPr>
          <a:xfrm>
            <a:off x="8971930" y="2105015"/>
            <a:ext cx="194661" cy="2023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rganigramme : Connecteur 18"/>
          <p:cNvSpPr/>
          <p:nvPr/>
        </p:nvSpPr>
        <p:spPr>
          <a:xfrm>
            <a:off x="8264227" y="2360953"/>
            <a:ext cx="194661" cy="20236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Organigramme : Connecteur 19"/>
          <p:cNvSpPr/>
          <p:nvPr/>
        </p:nvSpPr>
        <p:spPr>
          <a:xfrm>
            <a:off x="6863672" y="2462137"/>
            <a:ext cx="194661" cy="202368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Organigramme : Connecteur 21"/>
          <p:cNvSpPr/>
          <p:nvPr/>
        </p:nvSpPr>
        <p:spPr>
          <a:xfrm>
            <a:off x="5839451" y="3415751"/>
            <a:ext cx="194661" cy="202368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914644" y="962408"/>
            <a:ext cx="3331416" cy="203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5756223" y="6355830"/>
            <a:ext cx="4512039" cy="27198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9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51" y="3824252"/>
            <a:ext cx="1952625" cy="7239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275" y="957665"/>
            <a:ext cx="2457450" cy="4953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1499" y="814790"/>
            <a:ext cx="1666875" cy="781050"/>
          </a:xfrm>
          <a:prstGeom prst="rect">
            <a:avLst/>
          </a:prstGeom>
        </p:spPr>
      </p:pic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271" y="3628989"/>
            <a:ext cx="19431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40671" y="3532100"/>
            <a:ext cx="1885950" cy="1019175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031051" y="1595840"/>
            <a:ext cx="2900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Manœuvres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Métiers BTP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Jardiniers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manutentionnaires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7015397" y="1595840"/>
            <a:ext cx="266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Manœuvres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Métiers BTP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031052" y="4743414"/>
            <a:ext cx="2458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Manutentionnaires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Agents de tri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340218" y="4743414"/>
            <a:ext cx="2668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Manœuvres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Métiers BTP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Entretien Base Vie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Homme Trafic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8739266" y="4743414"/>
            <a:ext cx="2623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Préparateurs de commandes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700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04873" y="947617"/>
            <a:ext cx="34627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CONTACTS</a:t>
            </a:r>
          </a:p>
          <a:p>
            <a:endParaRPr lang="fr-FR" sz="2000" dirty="0"/>
          </a:p>
          <a:p>
            <a:r>
              <a:rPr lang="fr-FR" sz="2000" dirty="0"/>
              <a:t>ARDEUR SOLUTIONS</a:t>
            </a:r>
          </a:p>
          <a:p>
            <a:r>
              <a:rPr lang="fr-FR" sz="2000" dirty="0"/>
              <a:t>22 rue Ybry</a:t>
            </a:r>
          </a:p>
          <a:p>
            <a:r>
              <a:rPr lang="fr-FR" sz="2000" dirty="0"/>
              <a:t>92 200 NEUILLY/SEINE</a:t>
            </a:r>
          </a:p>
          <a:p>
            <a:r>
              <a:rPr lang="fr-FR" sz="2000" dirty="0"/>
              <a:t>01 83 75 14 51</a:t>
            </a:r>
          </a:p>
          <a:p>
            <a:r>
              <a:rPr lang="fr-FR" sz="2000" dirty="0">
                <a:hlinkClick r:id="rId2"/>
              </a:rPr>
              <a:t>contact@ardeursolutions.fr</a:t>
            </a:r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Marion CHEREST</a:t>
            </a:r>
          </a:p>
          <a:p>
            <a:r>
              <a:rPr lang="fr-FR" sz="2000" dirty="0"/>
              <a:t>01 75 61 10 21</a:t>
            </a:r>
          </a:p>
          <a:p>
            <a:r>
              <a:rPr lang="fr-FR" sz="2000" dirty="0">
                <a:hlinkClick r:id="rId3"/>
              </a:rPr>
              <a:t>marion.cherest@ardeur.org</a:t>
            </a:r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Marie Eve LATOUR</a:t>
            </a:r>
          </a:p>
          <a:p>
            <a:r>
              <a:rPr lang="fr-FR" sz="2000" dirty="0"/>
              <a:t>06 72 59 28 42</a:t>
            </a:r>
          </a:p>
          <a:p>
            <a:r>
              <a:rPr lang="fr-FR" sz="2000" dirty="0">
                <a:hlinkClick r:id="rId4"/>
              </a:rPr>
              <a:t>marieeve.latour@ardeur.org</a:t>
            </a:r>
            <a:endParaRPr lang="fr-FR" sz="20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7429" y="801014"/>
            <a:ext cx="3747541" cy="52315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932" y="3035200"/>
            <a:ext cx="1190625" cy="10953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986" y="1485699"/>
            <a:ext cx="1809750" cy="55245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148" y="321162"/>
            <a:ext cx="1222147" cy="98116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859" y="4600536"/>
            <a:ext cx="2609850" cy="188595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058" y="3132078"/>
            <a:ext cx="2943225" cy="136207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473" y="4935035"/>
            <a:ext cx="1952625" cy="7239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715" y="1882517"/>
            <a:ext cx="2949626" cy="471357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745" y="5718154"/>
            <a:ext cx="2276475" cy="93345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949" y="2465690"/>
            <a:ext cx="2457450" cy="49530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25986" y="2329373"/>
            <a:ext cx="1762125" cy="1266825"/>
          </a:xfrm>
          <a:prstGeom prst="rect">
            <a:avLst/>
          </a:prstGeom>
        </p:spPr>
      </p:pic>
      <p:pic>
        <p:nvPicPr>
          <p:cNvPr id="2050" name="Picture 2" descr="https://www.crepi.org/application/assets/img/logo_desktop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2223" y="3773758"/>
            <a:ext cx="2203998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44715" y="309235"/>
            <a:ext cx="4546030" cy="14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88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3101</TotalTime>
  <Words>301</Words>
  <Application>Microsoft Office PowerPoint</Application>
  <PresentationFormat>Grand écran</PresentationFormat>
  <Paragraphs>95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Arial Rounded MT Bold</vt:lpstr>
      <vt:lpstr>Calibri</vt:lpstr>
      <vt:lpstr>Calibri Light</vt:lpstr>
      <vt:lpstr>Wingdings</vt:lpstr>
      <vt:lpstr>Thème Office</vt:lpstr>
      <vt:lpstr>Présentation PowerPoint</vt:lpstr>
      <vt:lpstr>Ensemblier ARDEUR</vt:lpstr>
      <vt:lpstr>CHIFFRES CLES ETTI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ARDEUR SOLUTIONS</dc:creator>
  <cp:lastModifiedBy>ARDEUR SOLUTIONS</cp:lastModifiedBy>
  <cp:revision>77</cp:revision>
  <cp:lastPrinted>2020-09-17T07:25:29Z</cp:lastPrinted>
  <dcterms:created xsi:type="dcterms:W3CDTF">2020-07-23T13:46:01Z</dcterms:created>
  <dcterms:modified xsi:type="dcterms:W3CDTF">2020-09-22T08:43:22Z</dcterms:modified>
</cp:coreProperties>
</file>